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mp3" ContentType="audio/mp3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2" r:id="rId7"/>
    <p:sldId id="284" r:id="rId8"/>
    <p:sldId id="263" r:id="rId9"/>
    <p:sldId id="276" r:id="rId10"/>
    <p:sldId id="277" r:id="rId11"/>
    <p:sldId id="265" r:id="rId12"/>
    <p:sldId id="266" r:id="rId13"/>
    <p:sldId id="278" r:id="rId14"/>
    <p:sldId id="315" r:id="rId15"/>
    <p:sldId id="314" r:id="rId16"/>
    <p:sldId id="313" r:id="rId17"/>
    <p:sldId id="268" r:id="rId18"/>
    <p:sldId id="269" r:id="rId19"/>
    <p:sldId id="279" r:id="rId20"/>
    <p:sldId id="270" r:id="rId21"/>
    <p:sldId id="316" r:id="rId22"/>
    <p:sldId id="271" r:id="rId23"/>
    <p:sldId id="275" r:id="rId24"/>
    <p:sldId id="280" r:id="rId25"/>
    <p:sldId id="282" r:id="rId26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5" autoAdjust="0"/>
    <p:restoredTop sz="91667"/>
  </p:normalViewPr>
  <p:slideViewPr>
    <p:cSldViewPr snapToGrid="0">
      <p:cViewPr>
        <p:scale>
          <a:sx n="99" d="100"/>
          <a:sy n="99" d="100"/>
        </p:scale>
        <p:origin x="-1248" y="-204"/>
      </p:cViewPr>
      <p:guideLst>
        <p:guide orient="horz" pos="2096"/>
        <p:guide pos="3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3736200" cy="7373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tags" Target="tags/tag89.xml" /><Relationship Id="rId28" Type="http://schemas.openxmlformats.org/officeDocument/2006/relationships/presProps" Target="presProps.xml" /><Relationship Id="rId29" Type="http://schemas.openxmlformats.org/officeDocument/2006/relationships/viewProps" Target="viewProps.xml" /><Relationship Id="rId3" Type="http://schemas.openxmlformats.org/officeDocument/2006/relationships/slide" Target="slides/slide1.xml" /><Relationship Id="rId30" Type="http://schemas.openxmlformats.org/officeDocument/2006/relationships/theme" Target="theme/theme1.xml" /><Relationship Id="rId31" Type="http://schemas.openxmlformats.org/officeDocument/2006/relationships/tableStyles" Target="tableStyles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tags" Target="../tags/tag5.xml" /><Relationship Id="rId6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8.xml" /><Relationship Id="rId2" Type="http://schemas.openxmlformats.org/officeDocument/2006/relationships/tags" Target="../tags/tag49.xml" /><Relationship Id="rId3" Type="http://schemas.openxmlformats.org/officeDocument/2006/relationships/tags" Target="../tags/tag50.xml" /><Relationship Id="rId4" Type="http://schemas.openxmlformats.org/officeDocument/2006/relationships/tags" Target="../tags/tag51.xml" /><Relationship Id="rId5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2.xml" /><Relationship Id="rId2" Type="http://schemas.openxmlformats.org/officeDocument/2006/relationships/tags" Target="../tags/tag53.xml" /><Relationship Id="rId3" Type="http://schemas.openxmlformats.org/officeDocument/2006/relationships/tags" Target="../tags/tag54.xml" /><Relationship Id="rId4" Type="http://schemas.openxmlformats.org/officeDocument/2006/relationships/tags" Target="../tags/tag55.xml" /><Relationship Id="rId5" Type="http://schemas.openxmlformats.org/officeDocument/2006/relationships/tags" Target="../tags/tag56.xml" /><Relationship Id="rId6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.xml" /><Relationship Id="rId2" Type="http://schemas.openxmlformats.org/officeDocument/2006/relationships/tags" Target="../tags/tag7.xml" /><Relationship Id="rId3" Type="http://schemas.openxmlformats.org/officeDocument/2006/relationships/tags" Target="../tags/tag8.xml" /><Relationship Id="rId4" Type="http://schemas.openxmlformats.org/officeDocument/2006/relationships/tags" Target="../tags/tag9.xml" /><Relationship Id="rId5" Type="http://schemas.openxmlformats.org/officeDocument/2006/relationships/tags" Target="../tags/tag10.xml" /><Relationship Id="rId6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.xml" /><Relationship Id="rId2" Type="http://schemas.openxmlformats.org/officeDocument/2006/relationships/tags" Target="../tags/tag12.xml" /><Relationship Id="rId3" Type="http://schemas.openxmlformats.org/officeDocument/2006/relationships/tags" Target="../tags/tag13.xml" /><Relationship Id="rId4" Type="http://schemas.openxmlformats.org/officeDocument/2006/relationships/tags" Target="../tags/tag14.xml" /><Relationship Id="rId5" Type="http://schemas.openxmlformats.org/officeDocument/2006/relationships/tags" Target="../tags/tag15.xml" /><Relationship Id="rId6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6.xml" /><Relationship Id="rId2" Type="http://schemas.openxmlformats.org/officeDocument/2006/relationships/tags" Target="../tags/tag17.xml" /><Relationship Id="rId3" Type="http://schemas.openxmlformats.org/officeDocument/2006/relationships/tags" Target="../tags/tag18.xml" /><Relationship Id="rId4" Type="http://schemas.openxmlformats.org/officeDocument/2006/relationships/tags" Target="../tags/tag19.xml" /><Relationship Id="rId5" Type="http://schemas.openxmlformats.org/officeDocument/2006/relationships/tags" Target="../tags/tag20.xml" /><Relationship Id="rId6" Type="http://schemas.openxmlformats.org/officeDocument/2006/relationships/tags" Target="../tags/tag21.xml" /><Relationship Id="rId7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2.xml" /><Relationship Id="rId2" Type="http://schemas.openxmlformats.org/officeDocument/2006/relationships/tags" Target="../tags/tag23.xml" /><Relationship Id="rId3" Type="http://schemas.openxmlformats.org/officeDocument/2006/relationships/tags" Target="../tags/tag24.xml" /><Relationship Id="rId4" Type="http://schemas.openxmlformats.org/officeDocument/2006/relationships/tags" Target="../tags/tag25.xml" /><Relationship Id="rId5" Type="http://schemas.openxmlformats.org/officeDocument/2006/relationships/tags" Target="../tags/tag26.xml" /><Relationship Id="rId6" Type="http://schemas.openxmlformats.org/officeDocument/2006/relationships/tags" Target="../tags/tag27.xml" /><Relationship Id="rId7" Type="http://schemas.openxmlformats.org/officeDocument/2006/relationships/tags" Target="../tags/tag28.xml" /><Relationship Id="rId8" Type="http://schemas.openxmlformats.org/officeDocument/2006/relationships/tags" Target="../tags/tag29.xml" /><Relationship Id="rId9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0.xml" /><Relationship Id="rId2" Type="http://schemas.openxmlformats.org/officeDocument/2006/relationships/tags" Target="../tags/tag31.xml" /><Relationship Id="rId3" Type="http://schemas.openxmlformats.org/officeDocument/2006/relationships/tags" Target="../tags/tag32.xml" /><Relationship Id="rId4" Type="http://schemas.openxmlformats.org/officeDocument/2006/relationships/tags" Target="../tags/tag33.xml" /><Relationship Id="rId5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4.xml" /><Relationship Id="rId2" Type="http://schemas.openxmlformats.org/officeDocument/2006/relationships/tags" Target="../tags/tag35.xml" /><Relationship Id="rId3" Type="http://schemas.openxmlformats.org/officeDocument/2006/relationships/tags" Target="../tags/tag36.xml" /><Relationship Id="rId4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7.xml" /><Relationship Id="rId2" Type="http://schemas.openxmlformats.org/officeDocument/2006/relationships/tags" Target="../tags/tag38.xml" /><Relationship Id="rId3" Type="http://schemas.openxmlformats.org/officeDocument/2006/relationships/tags" Target="../tags/tag39.xml" /><Relationship Id="rId4" Type="http://schemas.openxmlformats.org/officeDocument/2006/relationships/tags" Target="../tags/tag40.xml" /><Relationship Id="rId5" Type="http://schemas.openxmlformats.org/officeDocument/2006/relationships/tags" Target="../tags/tag41.xml" /><Relationship Id="rId6" Type="http://schemas.openxmlformats.org/officeDocument/2006/relationships/tags" Target="../tags/tag42.xml" /><Relationship Id="rId7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3.xml" /><Relationship Id="rId2" Type="http://schemas.openxmlformats.org/officeDocument/2006/relationships/tags" Target="../tags/tag44.xml" /><Relationship Id="rId3" Type="http://schemas.openxmlformats.org/officeDocument/2006/relationships/tags" Target="../tags/tag45.xml" /><Relationship Id="rId4" Type="http://schemas.openxmlformats.org/officeDocument/2006/relationships/tags" Target="../tags/tag46.xml" /><Relationship Id="rId5" Type="http://schemas.openxmlformats.org/officeDocument/2006/relationships/tags" Target="../tags/tag47.xml" /><Relationship Id="rId6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/>
              <a:pPr lvl="0"/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tags" Target="../tags/tag57.xml" /><Relationship Id="rId14" Type="http://schemas.openxmlformats.org/officeDocument/2006/relationships/tags" Target="../tags/tag58.xml" /><Relationship Id="rId15" Type="http://schemas.openxmlformats.org/officeDocument/2006/relationships/tags" Target="../tags/tag59.xml" /><Relationship Id="rId16" Type="http://schemas.openxmlformats.org/officeDocument/2006/relationships/tags" Target="../tags/tag60.xml" /><Relationship Id="rId17" Type="http://schemas.openxmlformats.org/officeDocument/2006/relationships/tags" Target="../tags/tag61.xml" /><Relationship Id="rId18" Type="http://schemas.openxmlformats.org/officeDocument/2006/relationships/image" Target="file:///D:\qq&#25991;&#20214;\712321467\Image\C2C\Image2\%7b75232B38-A165-1FB7-499C-2E1C792CACB5%7d.png" TargetMode="External" /><Relationship Id="rId19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20" Type="http://schemas.openxmlformats.org/officeDocument/2006/relationships/tags" Target="../tags/tag62.xml" /><Relationship Id="rId21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0</a:t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/>
        </p:nvPicPr>
        <p:blipFill>
          <a:blip r:embed="rId19" r:link="rId18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jpeg" /><Relationship Id="rId3" Type="http://schemas.openxmlformats.org/officeDocument/2006/relationships/tags" Target="../tags/tag63.xml" /><Relationship Id="rId4" Type="http://schemas.openxmlformats.org/officeDocument/2006/relationships/image" Target="../media/image3.png" /><Relationship Id="rId5" Type="http://schemas.microsoft.com/office/2007/relationships/media" Target="../media/media1.mp3" /><Relationship Id="rId6" Type="http://schemas.microsoft.com/office/2007/relationships/media" Target="../media/media1.mp3" TargetMode="Internal" /><Relationship Id="rId7" Type="http://schemas.openxmlformats.org/officeDocument/2006/relationships/tags" Target="../tags/tag64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6.jpeg" /><Relationship Id="rId11" Type="http://schemas.openxmlformats.org/officeDocument/2006/relationships/tags" Target="../tags/tag73.xml" /><Relationship Id="rId2" Type="http://schemas.openxmlformats.org/officeDocument/2006/relationships/image" Target="../media/image25.jpeg" /><Relationship Id="rId3" Type="http://schemas.openxmlformats.org/officeDocument/2006/relationships/image" Target="../media/image26.jpeg" /><Relationship Id="rId4" Type="http://schemas.openxmlformats.org/officeDocument/2006/relationships/image" Target="../media/image27.jpeg" /><Relationship Id="rId5" Type="http://schemas.openxmlformats.org/officeDocument/2006/relationships/image" Target="../media/image28.jpeg" /><Relationship Id="rId6" Type="http://schemas.openxmlformats.org/officeDocument/2006/relationships/image" Target="../media/image29.jpeg" /><Relationship Id="rId7" Type="http://schemas.openxmlformats.org/officeDocument/2006/relationships/image" Target="../media/image30.jpeg" /><Relationship Id="rId8" Type="http://schemas.openxmlformats.org/officeDocument/2006/relationships/image" Target="../media/image31.jpeg" /><Relationship Id="rId9" Type="http://schemas.openxmlformats.org/officeDocument/2006/relationships/image" Target="../media/image32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75.xml" /><Relationship Id="rId2" Type="http://schemas.openxmlformats.org/officeDocument/2006/relationships/image" Target="../media/image33.jpeg" /><Relationship Id="rId3" Type="http://schemas.openxmlformats.org/officeDocument/2006/relationships/image" Target="../media/image34.jpeg" /><Relationship Id="rId4" Type="http://schemas.openxmlformats.org/officeDocument/2006/relationships/image" Target="../media/image35.jpeg" /><Relationship Id="rId5" Type="http://schemas.openxmlformats.org/officeDocument/2006/relationships/image" Target="../media/image36.jpeg" /><Relationship Id="rId6" Type="http://schemas.openxmlformats.org/officeDocument/2006/relationships/image" Target="../media/image37.jpeg" /><Relationship Id="rId7" Type="http://schemas.openxmlformats.org/officeDocument/2006/relationships/image" Target="../media/image4.png" /><Relationship Id="rId8" Type="http://schemas.openxmlformats.org/officeDocument/2006/relationships/tags" Target="../tags/tag74.xml" /><Relationship Id="rId9" Type="http://schemas.openxmlformats.org/officeDocument/2006/relationships/image" Target="../media/image6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eg" /><Relationship Id="rId3" Type="http://schemas.openxmlformats.org/officeDocument/2006/relationships/tags" Target="../tags/tag76.xml" /><Relationship Id="rId4" Type="http://schemas.openxmlformats.org/officeDocument/2006/relationships/tags" Target="../tags/tag77.xml" /><Relationship Id="rId5" Type="http://schemas.openxmlformats.org/officeDocument/2006/relationships/image" Target="../media/image6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39.png" /><Relationship Id="rId4" Type="http://schemas.openxmlformats.org/officeDocument/2006/relationships/image" Target="../media/image40.jpeg" /><Relationship Id="rId5" Type="http://schemas.openxmlformats.org/officeDocument/2006/relationships/image" Target="../media/image41.jpeg" /><Relationship Id="rId6" Type="http://schemas.openxmlformats.org/officeDocument/2006/relationships/image" Target="../media/image42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eg" /><Relationship Id="rId3" Type="http://schemas.openxmlformats.org/officeDocument/2006/relationships/tags" Target="../tags/tag78.xml" /><Relationship Id="rId4" Type="http://schemas.openxmlformats.org/officeDocument/2006/relationships/image" Target="../media/image6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eg" /><Relationship Id="rId3" Type="http://schemas.openxmlformats.org/officeDocument/2006/relationships/tags" Target="../tags/tag79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eg" /><Relationship Id="rId3" Type="http://schemas.openxmlformats.org/officeDocument/2006/relationships/tags" Target="../tags/tag80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jpeg" /><Relationship Id="rId3" Type="http://schemas.openxmlformats.org/officeDocument/2006/relationships/tags" Target="../tags/tag81.xml" /><Relationship Id="rId4" Type="http://schemas.openxmlformats.org/officeDocument/2006/relationships/image" Target="../media/image44.jpeg" /><Relationship Id="rId5" Type="http://schemas.openxmlformats.org/officeDocument/2006/relationships/tags" Target="../tags/tag82.xml" /><Relationship Id="rId6" Type="http://schemas.openxmlformats.org/officeDocument/2006/relationships/image" Target="../media/image45.jpeg" /><Relationship Id="rId7" Type="http://schemas.openxmlformats.org/officeDocument/2006/relationships/image" Target="../media/image6.jpeg" /><Relationship Id="rId8" Type="http://schemas.openxmlformats.org/officeDocument/2006/relationships/tags" Target="../tags/tag83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Relationship Id="rId3" Type="http://schemas.openxmlformats.org/officeDocument/2006/relationships/tags" Target="../tags/tag65.xml" /><Relationship Id="rId4" Type="http://schemas.openxmlformats.org/officeDocument/2006/relationships/image" Target="../media/image5.jpeg" /><Relationship Id="rId5" Type="http://schemas.openxmlformats.org/officeDocument/2006/relationships/image" Target="../media/image6.jpeg" /><Relationship Id="rId6" Type="http://schemas.openxmlformats.org/officeDocument/2006/relationships/tags" Target="../tags/tag66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84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85.xml" /><Relationship Id="rId3" Type="http://schemas.openxmlformats.org/officeDocument/2006/relationships/image" Target="../media/image6.jpeg" /><Relationship Id="rId4" Type="http://schemas.openxmlformats.org/officeDocument/2006/relationships/tags" Target="../tags/tag86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87.xml" /><Relationship Id="rId3" Type="http://schemas.openxmlformats.org/officeDocument/2006/relationships/image" Target="../media/image6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eg" /><Relationship Id="rId3" Type="http://schemas.openxmlformats.org/officeDocument/2006/relationships/image" Target="../media/image46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jpeg" /><Relationship Id="rId3" Type="http://schemas.openxmlformats.org/officeDocument/2006/relationships/tags" Target="../tags/tag88.xml" /><Relationship Id="rId4" Type="http://schemas.openxmlformats.org/officeDocument/2006/relationships/image" Target="../media/image48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eg" /><Relationship Id="rId3" Type="http://schemas.openxmlformats.org/officeDocument/2006/relationships/tags" Target="../tags/tag67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eg" /><Relationship Id="rId3" Type="http://schemas.openxmlformats.org/officeDocument/2006/relationships/image" Target="../media/image9.jpeg" /><Relationship Id="rId4" Type="http://schemas.openxmlformats.org/officeDocument/2006/relationships/image" Target="../media/image10.jpeg" /><Relationship Id="rId5" Type="http://schemas.openxmlformats.org/officeDocument/2006/relationships/image" Target="../media/image11.jpeg" /><Relationship Id="rId6" Type="http://schemas.openxmlformats.org/officeDocument/2006/relationships/image" Target="../media/image12.jpeg" /><Relationship Id="rId7" Type="http://schemas.openxmlformats.org/officeDocument/2006/relationships/image" Target="../media/image13.jpeg" /><Relationship Id="rId8" Type="http://schemas.openxmlformats.org/officeDocument/2006/relationships/tags" Target="../tags/tag68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eg" /><Relationship Id="rId3" Type="http://schemas.openxmlformats.org/officeDocument/2006/relationships/image" Target="../media/image14.jpeg" /><Relationship Id="rId4" Type="http://schemas.openxmlformats.org/officeDocument/2006/relationships/tags" Target="../tags/tag69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6.jpeg" /><Relationship Id="rId11" Type="http://schemas.openxmlformats.org/officeDocument/2006/relationships/tags" Target="../tags/tag71.xml" /><Relationship Id="rId2" Type="http://schemas.openxmlformats.org/officeDocument/2006/relationships/image" Target="../media/image15.jpeg" /><Relationship Id="rId3" Type="http://schemas.openxmlformats.org/officeDocument/2006/relationships/image" Target="../media/image16.png" /><Relationship Id="rId4" Type="http://schemas.openxmlformats.org/officeDocument/2006/relationships/tags" Target="../tags/tag70.xml" /><Relationship Id="rId5" Type="http://schemas.openxmlformats.org/officeDocument/2006/relationships/image" Target="../media/image17.jpeg" /><Relationship Id="rId6" Type="http://schemas.openxmlformats.org/officeDocument/2006/relationships/image" Target="../media/image18.jpeg" /><Relationship Id="rId7" Type="http://schemas.openxmlformats.org/officeDocument/2006/relationships/image" Target="../media/image19.jpeg" /><Relationship Id="rId8" Type="http://schemas.openxmlformats.org/officeDocument/2006/relationships/image" Target="../media/image20.jpeg" /><Relationship Id="rId9" Type="http://schemas.openxmlformats.org/officeDocument/2006/relationships/image" Target="../media/image21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eg" /><Relationship Id="rId3" Type="http://schemas.openxmlformats.org/officeDocument/2006/relationships/image" Target="../media/image23.jpeg" /><Relationship Id="rId4" Type="http://schemas.openxmlformats.org/officeDocument/2006/relationships/image" Target="../media/image24.png" /><Relationship Id="rId5" Type="http://schemas.openxmlformats.org/officeDocument/2006/relationships/image" Target="../media/image6.jpeg" /><Relationship Id="rId6" Type="http://schemas.openxmlformats.org/officeDocument/2006/relationships/tags" Target="../tags/tag72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e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33" name="图片 132"/>
          <p:cNvPicPr/>
          <p:nvPr/>
        </p:nvPicPr>
        <p:blipFill>
          <a:blip r:embed="rId2"/>
          <a:stretch>
            <a:fillRect/>
          </a:stretch>
        </p:blipFill>
        <p:spPr>
          <a:xfrm>
            <a:off x="2540" y="-635"/>
            <a:ext cx="12192000" cy="6858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007745" y="-16510"/>
            <a:ext cx="10354310" cy="257048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solidFill>
                  <a:srgbClr val="C00000"/>
                </a:solidFill>
                <a:sym typeface="+mn-ea"/>
              </a:rPr>
              <a:t>7B Unit1-2  </a:t>
            </a:r>
            <a:r>
              <a:rPr lang="en-US" altLang="zh-CN">
                <a:solidFill>
                  <a:srgbClr val="C00000"/>
                </a:solidFill>
              </a:rPr>
              <a:t>Revision</a:t>
            </a:r>
            <a:br>
              <a:rPr lang="en-US" altLang="zh-CN">
                <a:solidFill>
                  <a:srgbClr val="C00000"/>
                </a:solidFill>
              </a:rPr>
            </a:br>
            <a:r>
              <a:rPr lang="en-US" altLang="zh-CN">
                <a:solidFill>
                  <a:srgbClr val="C00000"/>
                </a:solidFill>
              </a:rPr>
              <a:t>Dream homes&amp; Neighbours </a:t>
            </a:r>
          </a:p>
        </p:txBody>
      </p:sp>
      <p:pic>
        <p:nvPicPr>
          <p:cNvPr id="4" name="countryroadtakemehome">
            <a:hlinkClick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59825" y="4561205"/>
            <a:ext cx="993140" cy="899795"/>
          </a:xfrm>
          <a:prstGeom prst="rect">
            <a:avLst/>
          </a:prstGeom>
        </p:spPr>
      </p:pic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4" name="图片 103"/>
          <p:cNvPicPr/>
          <p:nvPr/>
        </p:nvPicPr>
        <p:blipFill>
          <a:blip r:embed="rId2"/>
          <a:srcRect l="8069" t="22574" r="7845" b="23705"/>
          <a:stretch>
            <a:fillRect/>
          </a:stretch>
        </p:blipFill>
        <p:spPr>
          <a:xfrm rot="480000">
            <a:off x="8022335" y="1446792"/>
            <a:ext cx="2686685" cy="1608455"/>
          </a:xfrm>
          <a:prstGeom prst="roundRect">
            <a:avLst/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05" name="图片 104"/>
          <p:cNvPicPr/>
          <p:nvPr/>
        </p:nvPicPr>
        <p:blipFill>
          <a:blip r:embed="rId3"/>
          <a:srcRect t="8120" b="27806"/>
          <a:stretch>
            <a:fillRect/>
          </a:stretch>
        </p:blipFill>
        <p:spPr>
          <a:xfrm rot="20820000">
            <a:off x="345440" y="2995295"/>
            <a:ext cx="3096260" cy="1910715"/>
          </a:xfrm>
          <a:prstGeom prst="roundRect">
            <a:avLst/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06" name="图片 105"/>
          <p:cNvPicPr/>
          <p:nvPr/>
        </p:nvPicPr>
        <p:blipFill>
          <a:blip r:embed="rId4"/>
          <a:srcRect t="13399" b="4475"/>
          <a:stretch>
            <a:fillRect/>
          </a:stretch>
        </p:blipFill>
        <p:spPr>
          <a:xfrm rot="840000">
            <a:off x="8938260" y="3215640"/>
            <a:ext cx="2787650" cy="1877060"/>
          </a:xfrm>
          <a:prstGeom prst="roundRect">
            <a:avLst/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08" name="图片 107"/>
          <p:cNvPicPr/>
          <p:nvPr/>
        </p:nvPicPr>
        <p:blipFill>
          <a:blip r:embed="rId5"/>
          <a:stretch>
            <a:fillRect/>
          </a:stretch>
        </p:blipFill>
        <p:spPr>
          <a:xfrm rot="21060000">
            <a:off x="2024089" y="1420127"/>
            <a:ext cx="2826385" cy="1863725"/>
          </a:xfrm>
          <a:prstGeom prst="roundRect">
            <a:avLst/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09" name="图片 108"/>
          <p:cNvPicPr/>
          <p:nvPr/>
        </p:nvPicPr>
        <p:blipFill>
          <a:blip r:embed="rId6"/>
          <a:srcRect l="11986" t="7998" r="9678" b="9430"/>
          <a:stretch>
            <a:fillRect/>
          </a:stretch>
        </p:blipFill>
        <p:spPr>
          <a:xfrm>
            <a:off x="4956175" y="985629"/>
            <a:ext cx="2769870" cy="2003425"/>
          </a:xfrm>
          <a:prstGeom prst="roundRect">
            <a:avLst/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10" name="图片 109"/>
          <p:cNvPicPr/>
          <p:nvPr/>
        </p:nvPicPr>
        <p:blipFill>
          <a:blip r:embed="rId7"/>
          <a:stretch>
            <a:fillRect/>
          </a:stretch>
        </p:blipFill>
        <p:spPr>
          <a:xfrm>
            <a:off x="1804035" y="4463415"/>
            <a:ext cx="2677795" cy="2101850"/>
          </a:xfrm>
          <a:prstGeom prst="roundRect">
            <a:avLst/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11" name="图片 110"/>
          <p:cNvPicPr/>
          <p:nvPr/>
        </p:nvPicPr>
        <p:blipFill>
          <a:blip r:embed="rId8"/>
          <a:stretch>
            <a:fillRect/>
          </a:stretch>
        </p:blipFill>
        <p:spPr>
          <a:xfrm>
            <a:off x="4712486" y="3140194"/>
            <a:ext cx="2802255" cy="267017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9"/>
          <a:srcRect l="4818" r="4786" b="3141"/>
          <a:stretch>
            <a:fillRect/>
          </a:stretch>
        </p:blipFill>
        <p:spPr>
          <a:xfrm>
            <a:off x="7745095" y="4648200"/>
            <a:ext cx="2712720" cy="2139950"/>
          </a:xfrm>
          <a:prstGeom prst="roundRect">
            <a:avLst/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4785"/>
            <a:ext cx="6142355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CN" smtClean="0"/>
              <a:t>  A good neighbourhood</a:t>
            </a:r>
            <a:endParaRPr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5985510"/>
            <a:ext cx="6390640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2800" smtClean="0"/>
              <a:t>  modern</a:t>
            </a:r>
            <a:r>
              <a:rPr lang="zh-CN" altLang="en-US" sz="2800" smtClean="0"/>
              <a:t>，</a:t>
            </a:r>
            <a:r>
              <a:rPr lang="en-US" altLang="zh-CN" sz="2800" smtClean="0"/>
              <a:t>beautiful</a:t>
            </a:r>
            <a:r>
              <a:rPr lang="zh-CN" altLang="en-US" sz="2800" smtClean="0"/>
              <a:t> </a:t>
            </a:r>
            <a:r>
              <a:rPr lang="en-US" altLang="zh-CN" sz="2800" smtClean="0"/>
              <a:t>and</a:t>
            </a:r>
            <a:r>
              <a:rPr lang="zh-CN" altLang="en-US" sz="2800" smtClean="0"/>
              <a:t> </a:t>
            </a:r>
            <a:r>
              <a:rPr lang="en-US" altLang="zh-CN" sz="2800" smtClean="0"/>
              <a:t>convenient(</a:t>
            </a:r>
            <a:r>
              <a:rPr lang="zh-CN" altLang="en-US" sz="2800" smtClean="0"/>
              <a:t>方便）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153699" y="2304093"/>
            <a:ext cx="11884416" cy="169324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mtClean="0"/>
              <a:t>It‘s</a:t>
            </a:r>
            <a:r>
              <a:rPr lang="zh-CN" altLang="en-US" smtClean="0"/>
              <a:t> </a:t>
            </a:r>
            <a:r>
              <a:rPr lang="en-US" altLang="zh-CN" smtClean="0"/>
              <a:t>lucky to live in a neighbourhood like that.</a:t>
            </a:r>
            <a:endParaRPr lang="zh-CN" altLang="en-US"/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10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5420"/>
            <a:ext cx="6546850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CN" smtClean="0"/>
              <a:t> Neighbours</a:t>
            </a:r>
            <a:r>
              <a:rPr lang="zh-CN" altLang="en-US" smtClean="0"/>
              <a:t> </a:t>
            </a:r>
            <a:r>
              <a:rPr lang="en-US" altLang="zh-CN" smtClean="0"/>
              <a:t>&amp; Jobs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401502" y="5529726"/>
            <a:ext cx="3600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4">
                    <a:lumMod val="75000"/>
                  </a:schemeClr>
                </a:solidFill>
              </a:rPr>
              <a:t>Simon’s neighbours</a:t>
            </a:r>
          </a:p>
        </p:txBody>
      </p:sp>
      <p:pic>
        <p:nvPicPr>
          <p:cNvPr id="114" name="图片 113"/>
          <p:cNvPicPr/>
          <p:nvPr/>
        </p:nvPicPr>
        <p:blipFill>
          <a:blip r:embed="rId2"/>
          <a:srcRect l="3413" t="370" r="1128" b="14528"/>
          <a:stretch>
            <a:fillRect/>
          </a:stretch>
        </p:blipFill>
        <p:spPr>
          <a:xfrm rot="21180000">
            <a:off x="216300" y="3861779"/>
            <a:ext cx="2095500" cy="248475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15" name="图片 114"/>
          <p:cNvPicPr/>
          <p:nvPr/>
        </p:nvPicPr>
        <p:blipFill>
          <a:blip r:embed="rId3"/>
          <a:srcRect l="12340" t="8861" r="19137" b="4702"/>
          <a:stretch>
            <a:fillRect/>
          </a:stretch>
        </p:blipFill>
        <p:spPr>
          <a:xfrm rot="600000">
            <a:off x="7889875" y="1988185"/>
            <a:ext cx="1595120" cy="259778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17" name="图片 116"/>
          <p:cNvPicPr/>
          <p:nvPr/>
        </p:nvPicPr>
        <p:blipFill>
          <a:blip r:embed="rId4"/>
          <a:srcRect l="6728" t="-2779" r="12564" b="-3592"/>
          <a:stretch>
            <a:fillRect/>
          </a:stretch>
        </p:blipFill>
        <p:spPr>
          <a:xfrm rot="300000">
            <a:off x="9398058" y="3751817"/>
            <a:ext cx="1896745" cy="2576195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 rot="20880000">
            <a:off x="2027555" y="1521460"/>
            <a:ext cx="1949450" cy="583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altLang="zh-CN" sz="3200" b="1" smtClean="0"/>
              <a:t>doctor</a:t>
            </a:r>
            <a:endParaRPr lang="en-US" altLang="zh-CN" sz="3200" b="1"/>
          </a:p>
        </p:txBody>
      </p:sp>
      <p:sp>
        <p:nvSpPr>
          <p:cNvPr id="7" name="文本框 6"/>
          <p:cNvSpPr txBox="1"/>
          <p:nvPr/>
        </p:nvSpPr>
        <p:spPr>
          <a:xfrm rot="20880000">
            <a:off x="120593" y="3326643"/>
            <a:ext cx="1169035" cy="583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/>
              <a:t>cook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46236" y="958477"/>
            <a:ext cx="3601684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college student</a:t>
            </a:r>
            <a:endParaRPr lang="en-US" altLang="zh-CN" sz="3200" b="1"/>
          </a:p>
        </p:txBody>
      </p:sp>
      <p:sp>
        <p:nvSpPr>
          <p:cNvPr id="9" name="文本框 8"/>
          <p:cNvSpPr txBox="1"/>
          <p:nvPr/>
        </p:nvSpPr>
        <p:spPr>
          <a:xfrm rot="1200000">
            <a:off x="7861935" y="1772285"/>
            <a:ext cx="4225925" cy="583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computer engineer</a:t>
            </a:r>
          </a:p>
        </p:txBody>
      </p:sp>
      <p:sp>
        <p:nvSpPr>
          <p:cNvPr id="10" name="文本框 9"/>
          <p:cNvSpPr txBox="1"/>
          <p:nvPr/>
        </p:nvSpPr>
        <p:spPr>
          <a:xfrm rot="1080000">
            <a:off x="10251440" y="3370580"/>
            <a:ext cx="1530350" cy="583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artist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38004" y="6132478"/>
            <a:ext cx="9916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solidFill>
                  <a:srgbClr val="C00000"/>
                </a:solidFill>
              </a:rPr>
              <a:t>What</a:t>
            </a:r>
            <a:r>
              <a:rPr lang="zh-CN" altLang="en-US" sz="2800" b="1" smtClean="0">
                <a:solidFill>
                  <a:srgbClr val="C00000"/>
                </a:solidFill>
              </a:rPr>
              <a:t> </a:t>
            </a:r>
            <a:r>
              <a:rPr lang="en-US" altLang="zh-CN" sz="2800" b="1" smtClean="0">
                <a:solidFill>
                  <a:srgbClr val="C00000"/>
                </a:solidFill>
              </a:rPr>
              <a:t>does</a:t>
            </a:r>
            <a:r>
              <a:rPr lang="zh-CN" altLang="en-US" sz="2800" b="1" smtClean="0">
                <a:solidFill>
                  <a:srgbClr val="C00000"/>
                </a:solidFill>
              </a:rPr>
              <a:t> </a:t>
            </a:r>
            <a:r>
              <a:rPr lang="en-US" altLang="zh-CN" sz="2800" b="1" smtClean="0">
                <a:solidFill>
                  <a:srgbClr val="C00000"/>
                </a:solidFill>
              </a:rPr>
              <a:t>he/she</a:t>
            </a:r>
            <a:r>
              <a:rPr lang="zh-CN" altLang="en-US" sz="2800" b="1" smtClean="0">
                <a:solidFill>
                  <a:srgbClr val="C00000"/>
                </a:solidFill>
              </a:rPr>
              <a:t> </a:t>
            </a:r>
            <a:r>
              <a:rPr lang="en-US" altLang="zh-CN" sz="2800" b="1" smtClean="0">
                <a:solidFill>
                  <a:srgbClr val="C00000"/>
                </a:solidFill>
              </a:rPr>
              <a:t>do?/what is his/her job?what is he/she?</a:t>
            </a:r>
          </a:p>
        </p:txBody>
      </p:sp>
      <p:pic>
        <p:nvPicPr>
          <p:cNvPr id="17" name="图片 16"/>
          <p:cNvPicPr/>
          <p:nvPr/>
        </p:nvPicPr>
        <p:blipFill>
          <a:blip r:embed="rId5"/>
          <a:srcRect l="15234" r="12145"/>
          <a:stretch>
            <a:fillRect/>
          </a:stretch>
        </p:blipFill>
        <p:spPr>
          <a:xfrm rot="20760000">
            <a:off x="2663054" y="2354009"/>
            <a:ext cx="1500505" cy="215012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/>
        </p:nvPicPr>
        <p:blipFill>
          <a:blip r:embed="rId6"/>
          <a:stretch>
            <a:fillRect/>
          </a:stretch>
        </p:blipFill>
        <p:spPr>
          <a:xfrm rot="960000">
            <a:off x="5596772" y="1712999"/>
            <a:ext cx="1551594" cy="21174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内容占位符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l="2749" t="1507"/>
          <a:stretch>
            <a:fillRect/>
          </a:stretch>
        </p:blipFill>
        <p:spPr>
          <a:xfrm>
            <a:off x="5532082" y="3746226"/>
            <a:ext cx="1466850" cy="1807210"/>
          </a:xfrm>
          <a:prstGeom prst="rect">
            <a:avLst/>
          </a:prstGeom>
        </p:spPr>
      </p:pic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9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  <p:sp>
        <p:nvSpPr>
          <p:cNvPr id="21" name="标题 1"/>
          <p:cNvSpPr txBox="1"/>
          <p:nvPr/>
        </p:nvSpPr>
        <p:spPr>
          <a:xfrm>
            <a:off x="528745" y="6093358"/>
            <a:ext cx="10969200" cy="705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800" smtClean="0"/>
              <a:t>What are you going to be in the future?</a:t>
            </a:r>
            <a:endParaRPr lang="en-US" altLang="zh-CN" sz="2800"/>
          </a:p>
        </p:txBody>
      </p:sp>
      <p:sp>
        <p:nvSpPr>
          <p:cNvPr id="22" name="文本框 21"/>
          <p:cNvSpPr txBox="1"/>
          <p:nvPr/>
        </p:nvSpPr>
        <p:spPr>
          <a:xfrm>
            <a:off x="480377" y="6130790"/>
            <a:ext cx="1139317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smtClean="0"/>
              <a:t>Use “be going to …” to express your future plan</a:t>
            </a:r>
            <a:endParaRPr lang="en-US" altLang="zh-CN" sz="3600" b="1"/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6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20980"/>
            <a:ext cx="6860540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kumimoji="1" lang="en-US" altLang="zh-CN" err="1" smtClean="0"/>
              <a:t>   Neighbours&amp;volunteers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6425" y="3361055"/>
            <a:ext cx="2961640" cy="7081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err="1"/>
              <a:t>Neighbours</a:t>
            </a:r>
            <a:endParaRPr lang="en-US" altLang="zh-CN" sz="3600" b="1"/>
          </a:p>
        </p:txBody>
      </p:sp>
      <p:sp>
        <p:nvSpPr>
          <p:cNvPr id="6" name="文本框 5"/>
          <p:cNvSpPr txBox="1"/>
          <p:nvPr/>
        </p:nvSpPr>
        <p:spPr>
          <a:xfrm>
            <a:off x="762000" y="4564380"/>
            <a:ext cx="2657475" cy="7081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/>
              <a:t>Volunteers</a:t>
            </a:r>
          </a:p>
        </p:txBody>
      </p:sp>
      <p:cxnSp>
        <p:nvCxnSpPr>
          <p:cNvPr id="7" name="直接箭头连接符 6"/>
          <p:cNvCxnSpPr>
            <a:stCxn id="5" idx="2"/>
            <a:endCxn id="6" idx="0"/>
          </p:cNvCxnSpPr>
          <p:nvPr/>
        </p:nvCxnSpPr>
        <p:spPr>
          <a:xfrm>
            <a:off x="2087245" y="4069080"/>
            <a:ext cx="3810" cy="495300"/>
          </a:xfrm>
          <a:prstGeom prst="straightConnector1">
            <a:avLst/>
          </a:prstGeom>
          <a:ln w="603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左大括号 7"/>
          <p:cNvSpPr/>
          <p:nvPr/>
        </p:nvSpPr>
        <p:spPr>
          <a:xfrm>
            <a:off x="3649345" y="2168525"/>
            <a:ext cx="638810" cy="35064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21810" y="2244725"/>
            <a:ext cx="7251700" cy="72086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/>
              <a:t>meet at the community centre</a:t>
            </a:r>
            <a:endParaRPr lang="en-US" altLang="zh-CN" sz="3600" b="1"/>
          </a:p>
        </p:txBody>
      </p:sp>
      <p:sp>
        <p:nvSpPr>
          <p:cNvPr id="10" name="文本框 9"/>
          <p:cNvSpPr txBox="1"/>
          <p:nvPr/>
        </p:nvSpPr>
        <p:spPr>
          <a:xfrm>
            <a:off x="4369435" y="3218815"/>
            <a:ext cx="7251700" cy="71496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/>
              <a:t>have a “helping hands” meeting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69435" y="4146550"/>
            <a:ext cx="7251700" cy="71496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/>
              <a:t>share their different skills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69435" y="5074285"/>
            <a:ext cx="7251700" cy="13285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/>
              <a:t>help neighbours with different kinds of problems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0" y="948055"/>
            <a:ext cx="12192000" cy="1198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err="1"/>
              <a:t>Neighbours are dearer than distant relatives.</a:t>
            </a:r>
          </a:p>
          <a:p>
            <a:pPr algn="ctr"/>
            <a:r>
              <a:rPr lang="zh-CN" altLang="en-US" sz="3600" b="1"/>
              <a:t>远亲不如近邻。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/>
      <p:bldP spid="6" grpId="2"/>
      <p:bldP spid="8" grpId="0"/>
      <p:bldP spid="9" grpId="2"/>
      <p:bldP spid="10" grpId="2"/>
      <p:bldP spid="11" grpId="2"/>
      <p:bldP spid="12" grpId="2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220980"/>
            <a:ext cx="6860540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0000" tIns="46800" rIns="90000" bIns="46800" rtlCol="0" anchor="ctr" anchorCtr="0">
            <a:normAutofit fontScale="975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err="1" smtClean="0"/>
              <a:t>   Neighbours&amp;volunteers</a:t>
            </a:r>
            <a:endParaRPr kumimoji="1" lang="zh-CN" altLang="en-US"/>
          </a:p>
        </p:txBody>
      </p:sp>
      <p:pic>
        <p:nvPicPr>
          <p:cNvPr id="5" name="图片 4" descr="IMG_20220304_1335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59058" t="52240" r="7289" b="15625"/>
          <a:stretch>
            <a:fillRect/>
          </a:stretch>
        </p:blipFill>
        <p:spPr>
          <a:xfrm>
            <a:off x="6660515" y="1537970"/>
            <a:ext cx="3564255" cy="2625725"/>
          </a:xfrm>
          <a:prstGeom prst="rect">
            <a:avLst/>
          </a:prstGeom>
        </p:spPr>
      </p:pic>
      <p:pic>
        <p:nvPicPr>
          <p:cNvPr id="6" name="图片 5" descr="IMG_20220304_13354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rcRect l="13267" t="50435" r="53080" b="13650"/>
          <a:stretch>
            <a:fillRect/>
          </a:stretch>
        </p:blipFill>
        <p:spPr>
          <a:xfrm>
            <a:off x="1587500" y="1315720"/>
            <a:ext cx="3458845" cy="2847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56517" y="1019871"/>
            <a:ext cx="3717925" cy="5788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smtClean="0"/>
              <a:t>Help each other </a:t>
            </a:r>
            <a:endParaRPr lang="en-US" altLang="zh-CN" sz="2800" b="1" i="1"/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5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4896149"/>
            <a:ext cx="12192000" cy="1198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mtClean="0">
                <a:solidFill>
                  <a:srgbClr val="FF0000"/>
                </a:solidFill>
              </a:rPr>
              <a:t>If</a:t>
            </a:r>
            <a:r>
              <a:rPr lang="zh-CN" altLang="en-US" sz="3600" b="1" smtClean="0"/>
              <a:t> </a:t>
            </a:r>
            <a:r>
              <a:rPr lang="en-US" altLang="zh-CN" sz="3600" b="1" u="sng" smtClean="0"/>
              <a:t>there</a:t>
            </a:r>
            <a:r>
              <a:rPr lang="zh-CN" altLang="en-US" sz="3600" b="1" u="sng" smtClean="0"/>
              <a:t> </a:t>
            </a:r>
            <a:r>
              <a:rPr lang="en-US" altLang="zh-CN" sz="3600" b="1" u="sng" smtClean="0">
                <a:solidFill>
                  <a:srgbClr val="FF0000"/>
                </a:solidFill>
              </a:rPr>
              <a:t>is</a:t>
            </a:r>
            <a:r>
              <a:rPr lang="zh-CN" altLang="en-US" sz="3600" b="1" u="sng" smtClean="0"/>
              <a:t> </a:t>
            </a:r>
            <a:r>
              <a:rPr lang="en-US" altLang="zh-CN" sz="3600" b="1" u="sng" smtClean="0"/>
              <a:t>something</a:t>
            </a:r>
            <a:r>
              <a:rPr lang="zh-CN" altLang="en-US" sz="3600" b="1" u="sng" smtClean="0"/>
              <a:t> </a:t>
            </a:r>
            <a:r>
              <a:rPr lang="en-US" altLang="zh-CN" sz="3600" b="1" u="sng" smtClean="0"/>
              <a:t>wrong with</a:t>
            </a:r>
            <a:r>
              <a:rPr lang="zh-CN" altLang="en-US" sz="3600" b="1" u="sng" smtClean="0"/>
              <a:t> </a:t>
            </a:r>
            <a:r>
              <a:rPr lang="en-US" altLang="zh-CN" sz="3600" b="1" u="sng" smtClean="0"/>
              <a:t>someone’s</a:t>
            </a:r>
            <a:r>
              <a:rPr lang="zh-CN" altLang="en-US" sz="3600" b="1" u="sng" smtClean="0"/>
              <a:t> </a:t>
            </a:r>
            <a:r>
              <a:rPr lang="en-US" altLang="zh-CN" sz="3600" b="1" u="sng" smtClean="0"/>
              <a:t>bike </a:t>
            </a:r>
            <a:r>
              <a:rPr lang="en-US" altLang="zh-CN" sz="3600" b="1" smtClean="0"/>
              <a:t>or computer, volunteers </a:t>
            </a:r>
            <a:r>
              <a:rPr lang="en-US" altLang="zh-CN" sz="3600" b="1" smtClean="0">
                <a:solidFill>
                  <a:srgbClr val="FF0000"/>
                </a:solidFill>
              </a:rPr>
              <a:t>will do</a:t>
            </a:r>
            <a:r>
              <a:rPr lang="en-US" altLang="zh-CN" sz="3600" b="1" smtClean="0"/>
              <a:t> some repair work for him.</a:t>
            </a:r>
            <a:endParaRPr lang="en-US" altLang="zh-CN" sz="3600" b="1"/>
          </a:p>
        </p:txBody>
      </p:sp>
      <p:sp>
        <p:nvSpPr>
          <p:cNvPr id="10" name="文本框 9"/>
          <p:cNvSpPr txBox="1"/>
          <p:nvPr/>
        </p:nvSpPr>
        <p:spPr>
          <a:xfrm>
            <a:off x="2005874" y="4317267"/>
            <a:ext cx="5888875" cy="5788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smtClean="0"/>
              <a:t>=someone’s bike is broken </a:t>
            </a:r>
            <a:endParaRPr lang="en-US" altLang="zh-CN" sz="2800" b="1" i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220980"/>
            <a:ext cx="6860540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0000" tIns="46800" rIns="90000" bIns="46800" rtlCol="0" anchor="ctr" anchorCtr="0">
            <a:normAutofit fontScale="975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err="1" smtClean="0"/>
              <a:t>   Neighbours&amp;volunteers</a:t>
            </a:r>
            <a:endParaRPr kumimoji="1"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3"/>
          <a:srcRect l="22331" r="15840" b="5843"/>
          <a:stretch>
            <a:fillRect/>
          </a:stretch>
        </p:blipFill>
        <p:spPr>
          <a:xfrm>
            <a:off x="1001395" y="1311264"/>
            <a:ext cx="2364105" cy="2139315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44220" y="5230020"/>
            <a:ext cx="2853842" cy="5788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i="1"/>
              <a:t>give you </a:t>
            </a:r>
            <a:r>
              <a:rPr lang="en-US" altLang="zh-CN" sz="2800" b="1" i="1" smtClean="0"/>
              <a:t>ideas</a:t>
            </a:r>
            <a:endParaRPr lang="en-US" altLang="zh-CN" sz="2800" b="1" i="1"/>
          </a:p>
        </p:txBody>
      </p:sp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4185285" y="1586163"/>
            <a:ext cx="3531870" cy="2686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rcRect l="6626" r="6953"/>
          <a:stretch>
            <a:fillRect/>
          </a:stretch>
        </p:blipFill>
        <p:spPr>
          <a:xfrm>
            <a:off x="744220" y="3535632"/>
            <a:ext cx="2621280" cy="166052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6"/>
          <a:srcRect l="8087" t="2666"/>
          <a:stretch>
            <a:fillRect/>
          </a:stretch>
        </p:blipFill>
        <p:spPr>
          <a:xfrm>
            <a:off x="8137704" y="1926607"/>
            <a:ext cx="3727451" cy="210185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367530" y="4265809"/>
            <a:ext cx="3167380" cy="578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/>
              <a:t>help sick people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46735" y="4166118"/>
            <a:ext cx="3717925" cy="106080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/>
              <a:t>give advice on how to keep healthy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085" y="5447109"/>
            <a:ext cx="11261333" cy="5788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smtClean="0">
                <a:solidFill>
                  <a:srgbClr val="FF0000"/>
                </a:solidFill>
              </a:rPr>
              <a:t>When</a:t>
            </a:r>
            <a:r>
              <a:rPr lang="en-US" altLang="zh-CN" sz="2800" b="1" i="1" smtClean="0"/>
              <a:t>  people do not feel well,__________________________</a:t>
            </a:r>
            <a:endParaRPr lang="en-US" altLang="zh-CN" sz="2800" b="1" i="1"/>
          </a:p>
        </p:txBody>
      </p:sp>
      <p:sp>
        <p:nvSpPr>
          <p:cNvPr id="11" name="文本框 10"/>
          <p:cNvSpPr txBox="1"/>
          <p:nvPr/>
        </p:nvSpPr>
        <p:spPr>
          <a:xfrm>
            <a:off x="-95411" y="5422053"/>
            <a:ext cx="12093262" cy="10556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smtClean="0">
                <a:solidFill>
                  <a:srgbClr val="FF0000"/>
                </a:solidFill>
              </a:rPr>
              <a:t>If </a:t>
            </a:r>
            <a:r>
              <a:rPr lang="en-US" altLang="zh-CN" sz="2800" b="1" i="1" smtClean="0"/>
              <a:t> you are worrying about what to wear to your party or how to design your home,_________________________________________</a:t>
            </a:r>
            <a:endParaRPr lang="en-US" altLang="zh-CN" sz="2800" b="1" i="1"/>
          </a:p>
        </p:txBody>
      </p:sp>
      <p:sp>
        <p:nvSpPr>
          <p:cNvPr id="12" name="文本框 11"/>
          <p:cNvSpPr txBox="1"/>
          <p:nvPr/>
        </p:nvSpPr>
        <p:spPr>
          <a:xfrm>
            <a:off x="1732888" y="811123"/>
            <a:ext cx="9198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/>
              <a:t>Who can help them? What can they do ?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498048" y="5864821"/>
            <a:ext cx="6607649" cy="5788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i="1">
                <a:solidFill>
                  <a:srgbClr val="FF0000"/>
                </a:solidFill>
              </a:rPr>
              <a:t>t</a:t>
            </a:r>
            <a:r>
              <a:rPr lang="en-US" altLang="zh-CN" sz="2800" b="1" i="1" smtClean="0">
                <a:solidFill>
                  <a:srgbClr val="FF0000"/>
                </a:solidFill>
              </a:rPr>
              <a:t>he artists will give </a:t>
            </a:r>
            <a:r>
              <a:rPr lang="en-US" altLang="zh-CN" sz="2800" b="1" i="1">
                <a:solidFill>
                  <a:srgbClr val="FF0000"/>
                </a:solidFill>
              </a:rPr>
              <a:t>you </a:t>
            </a:r>
            <a:r>
              <a:rPr lang="en-US" altLang="zh-CN" sz="2800" b="1" i="1" smtClean="0">
                <a:solidFill>
                  <a:srgbClr val="FF0000"/>
                </a:solidFill>
              </a:rPr>
              <a:t>some ideas</a:t>
            </a:r>
            <a:endParaRPr lang="en-US" altLang="zh-CN" sz="2800" b="1" i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89752" y="5226925"/>
            <a:ext cx="6502248" cy="10556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>
                <a:solidFill>
                  <a:srgbClr val="FF0000"/>
                </a:solidFill>
              </a:rPr>
              <a:t>t</a:t>
            </a:r>
            <a:r>
              <a:rPr lang="en-US" altLang="zh-CN" sz="2800" b="1" i="1" smtClean="0">
                <a:solidFill>
                  <a:srgbClr val="FF0000"/>
                </a:solidFill>
              </a:rPr>
              <a:t>he doctors and the nurses will give </a:t>
            </a:r>
            <a:r>
              <a:rPr lang="en-US" altLang="zh-CN" sz="2800" b="1" i="1">
                <a:solidFill>
                  <a:srgbClr val="FF0000"/>
                </a:solidFill>
              </a:rPr>
              <a:t>advice on how to keep healthy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/>
      <p:bldP spid="5" grpId="2"/>
      <p:bldP spid="7" grpId="2"/>
      <p:bldP spid="10" grpId="1"/>
      <p:bldP spid="10" grpId="2"/>
      <p:bldP spid="11" grpId="1"/>
      <p:bldP spid="12" grpId="0"/>
      <p:bldP spid="13" grpId="1"/>
      <p:bldP spid="15" grpId="1"/>
      <p:bldP spid="15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0" y="220980"/>
            <a:ext cx="6860540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0000" tIns="46800" rIns="90000" bIns="46800" rtlCol="0" anchor="ctr" anchorCtr="0">
            <a:normAutofit fontScale="975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err="1" smtClean="0"/>
              <a:t>   Neighbours&amp;volunteers</a:t>
            </a:r>
            <a:endParaRPr kumimoji="1" lang="zh-CN" altLang="en-US"/>
          </a:p>
        </p:txBody>
      </p:sp>
      <p:pic>
        <p:nvPicPr>
          <p:cNvPr id="7" name="图片 6" descr="IMG_20220304_1335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11269" t="5191" r="58764" b="66720"/>
          <a:stretch>
            <a:fillRect/>
          </a:stretch>
        </p:blipFill>
        <p:spPr>
          <a:xfrm>
            <a:off x="739614" y="2115813"/>
            <a:ext cx="2990215" cy="21628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29829" y="2868782"/>
            <a:ext cx="3570605" cy="10562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/>
              <a:t>care for and help the old people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32691" y="2350135"/>
            <a:ext cx="3570605" cy="578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/>
              <a:t>do some shopping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632691" y="3281065"/>
            <a:ext cx="3570605" cy="578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/>
              <a:t>clean their flats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32691" y="4386426"/>
            <a:ext cx="3570605" cy="578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/>
              <a:t>chat with them...</a:t>
            </a:r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4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0" y="5610883"/>
            <a:ext cx="12088970" cy="5788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smtClean="0"/>
              <a:t>When  the old people need some help,__________________________</a:t>
            </a:r>
            <a:endParaRPr lang="en-US" altLang="zh-CN" sz="2800" b="1" i="1"/>
          </a:p>
        </p:txBody>
      </p:sp>
      <p:sp>
        <p:nvSpPr>
          <p:cNvPr id="15" name="文本框 14"/>
          <p:cNvSpPr txBox="1"/>
          <p:nvPr/>
        </p:nvSpPr>
        <p:spPr>
          <a:xfrm>
            <a:off x="6954592" y="5273702"/>
            <a:ext cx="4649273" cy="10556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smtClean="0">
                <a:solidFill>
                  <a:srgbClr val="FF0000"/>
                </a:solidFill>
              </a:rPr>
              <a:t>Volunteers can care for and help them</a:t>
            </a:r>
            <a:endParaRPr lang="en-US" altLang="zh-CN" sz="28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2"/>
      <p:bldP spid="10" grpId="2"/>
      <p:bldP spid="11" grpId="2"/>
      <p:bldP spid="14" grpId="1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620" y="265430"/>
            <a:ext cx="7125335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altLang="zh-CN"/>
              <a:t>   A “helping hands” meeting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520" y="1049655"/>
            <a:ext cx="11748770" cy="4759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b="1">
                <a:solidFill>
                  <a:schemeClr val="tx1"/>
                </a:solidFill>
                <a:latin typeface="+mn-lt"/>
                <a:cs typeface="+mn-lt"/>
              </a:rPr>
              <a:t>There ______(be) a “helping hands” meeting </a:t>
            </a:r>
            <a:r>
              <a:rPr lang="en-US" altLang="zh-CN" sz="2400" b="1" u="sng">
                <a:solidFill>
                  <a:srgbClr val="0070C0"/>
                </a:solidFill>
                <a:latin typeface="+mn-lt"/>
                <a:cs typeface="+mn-lt"/>
              </a:rPr>
              <a:t>this Sunday afternoon</a:t>
            </a:r>
            <a:r>
              <a:rPr lang="en-US" altLang="zh-CN" sz="2400" b="1">
                <a:solidFill>
                  <a:schemeClr val="tx1"/>
                </a:solidFill>
                <a:latin typeface="+mn-lt"/>
                <a:cs typeface="+mn-lt"/>
              </a:rPr>
              <a:t>. People ______(go) there if they need help with their problems. </a:t>
            </a:r>
          </a:p>
          <a:p>
            <a:pPr marL="0" indent="0">
              <a:buNone/>
            </a:pPr>
            <a:r>
              <a:rPr lang="en-US" altLang="zh-CN" sz="2400" b="1">
                <a:solidFill>
                  <a:schemeClr val="tx1"/>
                </a:solidFill>
                <a:latin typeface="+mn-lt"/>
                <a:cs typeface="+mn-lt"/>
              </a:rPr>
              <a:t>Amy’s computer isn’t working. She __________________________(</a:t>
            </a:r>
            <a:r>
              <a:rPr lang="zh-CN" altLang="en-US" sz="2400" b="1">
                <a:solidFill>
                  <a:schemeClr val="tx1"/>
                </a:solidFill>
                <a:latin typeface="+mn-lt"/>
                <a:cs typeface="+mn-lt"/>
              </a:rPr>
              <a:t>打算找人检查并修理它</a:t>
            </a:r>
            <a:r>
              <a:rPr lang="en-US" altLang="zh-CN" sz="2400" b="1">
                <a:solidFill>
                  <a:schemeClr val="tx1"/>
                </a:solidFill>
                <a:latin typeface="+mn-lt"/>
                <a:cs typeface="+mn-lt"/>
              </a:rPr>
              <a:t>). Steven and Paul are both doctors. They __________________________(</a:t>
            </a:r>
            <a:r>
              <a:rPr lang="zh-CN" altLang="en-US" sz="2400" b="1">
                <a:solidFill>
                  <a:schemeClr val="tx1"/>
                </a:solidFill>
                <a:latin typeface="+mn-lt"/>
                <a:cs typeface="+mn-lt"/>
              </a:rPr>
              <a:t>打算帮助生病的老人</a:t>
            </a:r>
            <a:r>
              <a:rPr lang="en-US" altLang="zh-CN" sz="2400" b="1">
                <a:solidFill>
                  <a:schemeClr val="tx1"/>
                </a:solidFill>
                <a:latin typeface="+mn-lt"/>
                <a:cs typeface="+mn-lt"/>
              </a:rPr>
              <a:t>). If you want to know what to wear for a party or how to make your home beautiful, </a:t>
            </a:r>
            <a:r>
              <a:rPr lang="en-US" altLang="zh-CN" sz="2400" b="1" smtClean="0">
                <a:solidFill>
                  <a:schemeClr val="tx1"/>
                </a:solidFill>
                <a:latin typeface="+mn-lt"/>
                <a:cs typeface="+mn-lt"/>
              </a:rPr>
              <a:t>Carol </a:t>
            </a:r>
            <a:r>
              <a:rPr lang="en-US" altLang="zh-CN" sz="2400" b="1">
                <a:solidFill>
                  <a:schemeClr val="tx1"/>
                </a:solidFill>
                <a:latin typeface="+mn-lt"/>
                <a:cs typeface="+mn-lt"/>
              </a:rPr>
              <a:t>and </a:t>
            </a:r>
            <a:r>
              <a:rPr lang="en-US" altLang="zh-CN" sz="2400" b="1" smtClean="0">
                <a:solidFill>
                  <a:schemeClr val="tx1"/>
                </a:solidFill>
                <a:latin typeface="+mn-lt"/>
                <a:cs typeface="+mn-lt"/>
              </a:rPr>
              <a:t>Austin </a:t>
            </a:r>
            <a:r>
              <a:rPr lang="en-US" altLang="zh-CN" sz="2400" b="1">
                <a:solidFill>
                  <a:schemeClr val="tx1"/>
                </a:solidFill>
                <a:latin typeface="+mn-lt"/>
                <a:cs typeface="+mn-lt"/>
              </a:rPr>
              <a:t>_______________(</a:t>
            </a:r>
            <a:r>
              <a:rPr lang="zh-CN" altLang="en-US" sz="2400" b="1">
                <a:solidFill>
                  <a:schemeClr val="tx1"/>
                </a:solidFill>
                <a:latin typeface="+mn-lt"/>
                <a:cs typeface="+mn-lt"/>
              </a:rPr>
              <a:t>会给你建议</a:t>
            </a:r>
            <a:r>
              <a:rPr lang="en-US" altLang="zh-CN" sz="2400" b="1">
                <a:solidFill>
                  <a:schemeClr val="tx1"/>
                </a:solidFill>
                <a:latin typeface="+mn-lt"/>
                <a:cs typeface="+mn-lt"/>
              </a:rPr>
              <a:t>). They are artists. Bruce ________(come) back from the university that day. He ___________________________________(</a:t>
            </a:r>
            <a:r>
              <a:rPr lang="zh-CN" altLang="en-US" sz="2400" b="1">
                <a:solidFill>
                  <a:schemeClr val="tx1"/>
                </a:solidFill>
                <a:latin typeface="+mn-lt"/>
                <a:cs typeface="+mn-lt"/>
              </a:rPr>
              <a:t>会帮孩子们解决数学问题</a:t>
            </a:r>
            <a:r>
              <a:rPr lang="en-US" altLang="zh-CN" sz="2400" b="1">
                <a:solidFill>
                  <a:schemeClr val="tx1"/>
                </a:solidFill>
                <a:latin typeface="+mn-lt"/>
                <a:cs typeface="+mn-lt"/>
              </a:rPr>
              <a:t>). Simon with his friends Tommy, Cathy and </a:t>
            </a:r>
            <a:r>
              <a:rPr lang="en-US" altLang="zh-CN" sz="2400" b="1" smtClean="0">
                <a:solidFill>
                  <a:schemeClr val="tx1"/>
                </a:solidFill>
                <a:latin typeface="+mn-lt"/>
                <a:cs typeface="+mn-lt"/>
              </a:rPr>
              <a:t>Jessica </a:t>
            </a:r>
            <a:r>
              <a:rPr lang="en-US" altLang="zh-CN" sz="2400" b="1">
                <a:solidFill>
                  <a:schemeClr val="tx1"/>
                </a:solidFill>
                <a:latin typeface="+mn-lt"/>
                <a:cs typeface="+mn-lt"/>
              </a:rPr>
              <a:t>________(visit) Grandma Lee. They _______________________(</a:t>
            </a:r>
            <a:r>
              <a:rPr lang="zh-CN" altLang="en-US" sz="2400" b="1">
                <a:solidFill>
                  <a:schemeClr val="tx1"/>
                </a:solidFill>
                <a:latin typeface="+mn-lt"/>
                <a:cs typeface="+mn-lt"/>
              </a:rPr>
              <a:t>打算帮助她做一些家务</a:t>
            </a:r>
            <a:r>
              <a:rPr lang="en-US" altLang="zh-CN" sz="2400" b="1">
                <a:solidFill>
                  <a:schemeClr val="tx1"/>
                </a:solidFill>
                <a:latin typeface="+mn-lt"/>
                <a:cs typeface="+mn-lt"/>
              </a:rPr>
              <a:t>).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7940" y="1116330"/>
            <a:ext cx="1176020" cy="5101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will be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31290" y="1656715"/>
            <a:ext cx="1196975" cy="5101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will go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40120" y="2195195"/>
            <a:ext cx="4968240" cy="5140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is going to find someone to fix it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1930" y="3155315"/>
            <a:ext cx="5028565" cy="513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are going to help sick old people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49780" y="4067810"/>
            <a:ext cx="2950845" cy="5101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will give you ideas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0980" y="4539615"/>
            <a:ext cx="1619885" cy="5101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will come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9715" y="5072380"/>
            <a:ext cx="6637020" cy="5140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will help children with their maths problems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22970" y="5557520"/>
            <a:ext cx="1468120" cy="5101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will visit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64560" y="6019800"/>
            <a:ext cx="6342380" cy="5140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>
                <a:solidFill>
                  <a:srgbClr val="FF0000"/>
                </a:solidFill>
              </a:rPr>
              <a:t>are going to help her do some housework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6040120" y="2166620"/>
            <a:ext cx="4967605" cy="542925"/>
          </a:xfrm>
          <a:prstGeom prst="round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049780" y="4098925"/>
            <a:ext cx="2950210" cy="440055"/>
          </a:xfrm>
          <a:prstGeom prst="round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2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8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270" y="484505"/>
            <a:ext cx="5431155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CN"/>
              <a:t>  Simple future tense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7320" y="2419985"/>
            <a:ext cx="3952240" cy="6507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/>
              <a:t>Simple </a:t>
            </a:r>
            <a:r>
              <a:rPr lang="en-US" altLang="zh-CN" sz="3200" b="1"/>
              <a:t>future </a:t>
            </a:r>
            <a:r>
              <a:rPr lang="en-US" altLang="zh-CN" sz="2800" b="1"/>
              <a:t>tense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6685" y="3701415"/>
            <a:ext cx="3988435" cy="10608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/>
              <a:t>actions that will </a:t>
            </a:r>
          </a:p>
          <a:p>
            <a:pPr algn="ctr"/>
            <a:r>
              <a:rPr lang="en-US" altLang="zh-CN" sz="2800" b="1"/>
              <a:t>happen in the future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4093210" y="1993900"/>
            <a:ext cx="446405" cy="1593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03420" y="1731010"/>
            <a:ext cx="3172460" cy="6393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will/ shall do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33055" y="1769110"/>
            <a:ext cx="3972560" cy="5829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将来会发生的事或动作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02785" y="3287395"/>
            <a:ext cx="3172460" cy="6393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be going to do</a:t>
            </a:r>
          </a:p>
        </p:txBody>
      </p:sp>
      <p:sp>
        <p:nvSpPr>
          <p:cNvPr id="12" name="左大括号 11"/>
          <p:cNvSpPr/>
          <p:nvPr/>
        </p:nvSpPr>
        <p:spPr>
          <a:xfrm>
            <a:off x="7694295" y="2972435"/>
            <a:ext cx="304165" cy="1113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014970" y="2810510"/>
            <a:ext cx="3972560" cy="57844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计划，打算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10525" y="3684270"/>
            <a:ext cx="3972560" cy="5829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/>
              <a:t>很有可能即将发生的事</a:t>
            </a:r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2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</p:spTree>
    <p:custDataLst>
      <p:tags r:id="rId3"/>
    </p:custData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58775"/>
            <a:ext cx="6292850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zh-CN" altLang="en-US" smtClean="0"/>
              <a:t>话题</a:t>
            </a:r>
            <a:r>
              <a:rPr kumimoji="1" lang="en-US" altLang="zh-CN" smtClean="0"/>
              <a:t>14</a:t>
            </a:r>
            <a:r>
              <a:rPr lang="en-US" altLang="zh-CN" smtClean="0"/>
              <a:t> </a:t>
            </a:r>
            <a:r>
              <a:rPr lang="zh-CN" altLang="zh-CN"/>
              <a:t>邻居 </a:t>
            </a:r>
            <a:r>
              <a:rPr lang="en-US" altLang="zh-CN" err="1"/>
              <a:t>Neighbours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0730" y="1176020"/>
            <a:ext cx="11364595" cy="4759325"/>
          </a:xfrm>
        </p:spPr>
        <p:txBody>
          <a:bodyPr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1. </a:t>
            </a:r>
            <a:r>
              <a:rPr lang="zh-CN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我的邻居们既善良又乐于助人。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zh-CN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  </a:t>
            </a:r>
            <a:r>
              <a:rPr lang="zh-CN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他们有各种技能，经常帮助我们解决各种问题。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2. </a:t>
            </a:r>
            <a:r>
              <a:rPr lang="zh-CN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你能找到电脑工程师修理电脑，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zh-CN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  </a:t>
            </a:r>
            <a:r>
              <a:rPr lang="zh-CN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你也能找到人帮你修理坏了的自行车，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zh-CN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学生家庭作业上的问题也能得到帮助。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zh-CN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志愿者中还有一些大学生，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zh-CN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他们很乐意帮助别人。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3. </a:t>
            </a:r>
            <a:r>
              <a:rPr lang="zh-CN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我们住在这样的社区真的很幸运。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5005" y="1251585"/>
            <a:ext cx="11216005" cy="578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sym typeface="+mn-ea"/>
              </a:rPr>
              <a:t>My neighbours are kind and helpful.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3525" y="1894205"/>
            <a:ext cx="12689205" cy="5729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sym typeface="+mn-ea"/>
              </a:rPr>
              <a:t>They have different skills and often help us with all kinds of problems.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0245" y="2526665"/>
            <a:ext cx="11200765" cy="578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sym typeface="+mn-ea"/>
              </a:rPr>
              <a:t>You can find computer engineers to fix the computer.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1835" y="3156585"/>
            <a:ext cx="11200765" cy="5784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sym typeface="+mn-ea"/>
              </a:rPr>
              <a:t>You can also find someone to fix things like broken bicycles.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32155" y="3786505"/>
            <a:ext cx="11158855" cy="578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sym typeface="+mn-ea"/>
              </a:rPr>
              <a:t>Students can get help with their homework.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40410" y="4409440"/>
            <a:ext cx="11150600" cy="5784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sym typeface="+mn-ea"/>
              </a:rPr>
              <a:t>There are some college students among the volunteers,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50570" y="5013960"/>
            <a:ext cx="11140440" cy="578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sym typeface="+mn-ea"/>
              </a:rPr>
              <a:t>and they are always ready to help.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5015" y="5621655"/>
            <a:ext cx="11135995" cy="5784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2800" b="1">
                <a:sym typeface="+mn-ea"/>
              </a:rPr>
              <a:t>We are very lucky to live in a neighbourhood like this.</a:t>
            </a:r>
          </a:p>
        </p:txBody>
      </p:sp>
      <p:pic>
        <p:nvPicPr>
          <p:cNvPr id="20" name="图片 19" descr="校微(1)"/>
          <p:cNvPicPr>
            <a:picLocks noChangeAspect="1"/>
          </p:cNvPicPr>
          <p:nvPr/>
        </p:nvPicPr>
        <p:blipFill>
          <a:blip r:embed="rId2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文本框 3"/>
          <p:cNvSpPr txBox="1"/>
          <p:nvPr/>
        </p:nvSpPr>
        <p:spPr>
          <a:xfrm>
            <a:off x="4371340" y="4077970"/>
            <a:ext cx="3449320" cy="169552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/>
              <a:t>A Dream Home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93140" y="4383405"/>
            <a:ext cx="2506980" cy="134223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/>
              <a:t>A dream house</a:t>
            </a:r>
          </a:p>
        </p:txBody>
      </p:sp>
      <p:pic>
        <p:nvPicPr>
          <p:cNvPr id="129" name="图片 128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215" y="2002155"/>
            <a:ext cx="3234690" cy="262445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30" name="图片 129"/>
          <p:cNvPicPr/>
          <p:nvPr>
            <p:custDataLst>
              <p:tags r:id="rId5"/>
            </p:custDataLst>
          </p:nvPr>
        </p:nvPicPr>
        <p:blipFill>
          <a:blip r:embed="rId4"/>
          <a:srcRect l="26516" t="3795" r="26432"/>
          <a:stretch>
            <a:fillRect/>
          </a:stretch>
        </p:blipFill>
        <p:spPr>
          <a:xfrm>
            <a:off x="4543425" y="144780"/>
            <a:ext cx="2963545" cy="2384425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623935" y="4673600"/>
            <a:ext cx="3014345" cy="13997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mtClean="0"/>
              <a:t>Some kind </a:t>
            </a:r>
            <a:r>
              <a:rPr lang="en-US" altLang="zh-CN" sz="2800" b="1" err="1"/>
              <a:t>neighbours</a:t>
            </a:r>
            <a:endParaRPr lang="en-US" altLang="zh-CN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3734874" y="2529205"/>
            <a:ext cx="4275334" cy="136193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/>
              <a:t>A good neighbourhood</a:t>
            </a:r>
            <a:endParaRPr lang="en-US" altLang="zh-CN" sz="2800" b="1"/>
          </a:p>
        </p:txBody>
      </p:sp>
      <p:pic>
        <p:nvPicPr>
          <p:cNvPr id="100" name="图片 99"/>
          <p:cNvPicPr/>
          <p:nvPr/>
        </p:nvPicPr>
        <p:blipFill>
          <a:blip r:embed="rId6"/>
          <a:srcRect b="3917"/>
          <a:stretch>
            <a:fillRect/>
          </a:stretch>
        </p:blipFill>
        <p:spPr>
          <a:xfrm>
            <a:off x="878840" y="1992630"/>
            <a:ext cx="2745105" cy="233616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7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140000" y="60000"/>
                                    </p:animScale>
                                    <p:animScale>
                                      <p:cBhvr>
                                        <p:cTn id="7" dur="62" fill="hold">
                                          <p:stCondLst>
                                            <p:cond delay="18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40000" y="60000"/>
                                      <p:to x="80000" y="120000"/>
                                    </p:animScale>
                                    <p:animScale>
                                      <p:cBhvr>
                                        <p:cTn id="8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80000" y="120000"/>
                                      <p:to x="120000" y="80000"/>
                                    </p:animScale>
                                    <p:animScale>
                                      <p:cBhvr>
                                        <p:cTn id="9" dur="187" fill="hold">
                                          <p:stCondLst>
                                            <p:cond delay="4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20000" y="80000"/>
                                      <p:to x="90000" y="110000"/>
                                    </p:animScale>
                                    <p:animScale>
                                      <p:cBhvr>
                                        <p:cTn id="10" dur="187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90000" y="110000"/>
                                      <p:to x="105000" y="95000"/>
                                    </p:animScale>
                                    <p:animScale>
                                      <p:cBhvr>
                                        <p:cTn id="11" dur="187" fill="hold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5000" y="9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  <p:cond evt="onBegin" delay="0">
                          <p:tn val="19"/>
                        </p:cond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2"/>
      <p:bldP spid="21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9050" y="332105"/>
            <a:ext cx="3279140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情景问答</a:t>
            </a:r>
            <a:r>
              <a:rPr lang="en-US" altLang="zh-CN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2"/>
          <a:srcRect l="2463" t="2024"/>
          <a:stretch>
            <a:fillRect/>
          </a:stretch>
        </p:blipFill>
        <p:spPr>
          <a:xfrm>
            <a:off x="471170" y="3769995"/>
            <a:ext cx="2162810" cy="264287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6847205" y="3529330"/>
            <a:ext cx="5233670" cy="3123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652395" y="4973320"/>
            <a:ext cx="43084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/>
              <a:t>a home cinema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5605" y="1403985"/>
            <a:ext cx="1181227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/>
              <a:t>Simon </a:t>
            </a:r>
            <a:r>
              <a:rPr lang="zh-CN" altLang="en-US" sz="3200" b="1"/>
              <a:t>喜欢</a:t>
            </a:r>
            <a:r>
              <a:rPr lang="zh-CN" altLang="en-US" sz="3200" b="1" u="sng">
                <a:solidFill>
                  <a:srgbClr val="C00000"/>
                </a:solidFill>
              </a:rPr>
              <a:t>看电影</a:t>
            </a:r>
            <a:r>
              <a:rPr lang="zh-CN" altLang="en-US" sz="3200" b="1"/>
              <a:t>，梦想的家里有</a:t>
            </a:r>
            <a:r>
              <a:rPr lang="zh-CN" altLang="en-US" sz="3200" b="1" u="sng">
                <a:solidFill>
                  <a:srgbClr val="C00000"/>
                </a:solidFill>
              </a:rPr>
              <a:t>一个家庭影院</a:t>
            </a:r>
            <a:r>
              <a:rPr lang="zh-CN" altLang="en-US" sz="3200" b="1"/>
              <a:t>。</a:t>
            </a:r>
          </a:p>
          <a:p>
            <a:endParaRPr lang="zh-CN" altLang="en-US" sz="2800" b="1"/>
          </a:p>
          <a:p>
            <a:r>
              <a:rPr lang="en-US" altLang="zh-CN" sz="3200" b="1"/>
              <a:t>Question1: What does Simon like?</a:t>
            </a:r>
          </a:p>
          <a:p>
            <a:r>
              <a:rPr lang="en-US" altLang="zh-CN" sz="3200" b="1"/>
              <a:t>Question2: What does Simon want in his dream home?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93975" y="2334260"/>
            <a:ext cx="9613900" cy="5219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/>
              <a:t>Simon likes </a:t>
            </a:r>
            <a:r>
              <a:rPr lang="en-US" altLang="zh-CN" sz="2800" b="1">
                <a:solidFill>
                  <a:srgbClr val="C00000"/>
                </a:solidFill>
              </a:rPr>
              <a:t>watching films</a:t>
            </a:r>
            <a:r>
              <a:rPr lang="en-US" altLang="zh-CN" sz="2800" b="1"/>
              <a:t>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80005" y="2869565"/>
            <a:ext cx="9883775" cy="5219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/>
              <a:t>Simon wants to have </a:t>
            </a:r>
            <a:r>
              <a:rPr lang="en-US" altLang="zh-CN" sz="2800" b="1">
                <a:solidFill>
                  <a:srgbClr val="C00000"/>
                </a:solidFill>
              </a:rPr>
              <a:t>a</a:t>
            </a:r>
            <a:r>
              <a:rPr lang="en-US" altLang="zh-CN" sz="2800" b="1"/>
              <a:t> </a:t>
            </a:r>
            <a:r>
              <a:rPr lang="en-US" altLang="zh-CN" sz="2800" b="1">
                <a:solidFill>
                  <a:srgbClr val="C00000"/>
                </a:solidFill>
              </a:rPr>
              <a:t>home cinema </a:t>
            </a:r>
            <a:r>
              <a:rPr lang="en-US" altLang="zh-CN" sz="2800" b="1"/>
              <a:t>in his dream home.</a:t>
            </a:r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5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uiExpand="1" build="p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5" y="208915"/>
            <a:ext cx="3431540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CN"/>
              <a:t>Writing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000125"/>
            <a:ext cx="11087735" cy="56610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       </a:t>
            </a:r>
            <a:r>
              <a:rPr lang="zh-CN" altLang="en-US" sz="2800" b="1">
                <a:solidFill>
                  <a:schemeClr val="tx1"/>
                </a:solidFill>
                <a:cs typeface="Arial" panose="020b0604020202020204" pitchFamily="34" charset="0"/>
              </a:rPr>
              <a:t>假如你是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Lucy</a:t>
            </a:r>
            <a:r>
              <a:rPr lang="zh-CN" altLang="en-US" sz="2800" b="1">
                <a:solidFill>
                  <a:schemeClr val="tx1"/>
                </a:solidFill>
                <a:cs typeface="Arial" panose="020b0604020202020204" pitchFamily="34" charset="0"/>
              </a:rPr>
              <a:t>，你在学校英语论坛上看到下面题为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“My dream home”</a:t>
            </a:r>
            <a:r>
              <a:rPr lang="zh-CN" altLang="en-US" sz="2800" b="1">
                <a:solidFill>
                  <a:schemeClr val="tx1"/>
                </a:solidFill>
                <a:cs typeface="Arial" panose="020b0604020202020204" pitchFamily="34" charset="0"/>
              </a:rPr>
              <a:t>的征文通知，请你根据通知，写一篇征文投稿。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endParaRPr lang="zh-CN" altLang="en-US" sz="28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altLang="zh-CN" sz="2800" b="1" smtClean="0">
                <a:solidFill>
                  <a:schemeClr val="tx1"/>
                </a:solidFill>
                <a:cs typeface="Arial" panose="020b0604020202020204" pitchFamily="34" charset="0"/>
              </a:rPr>
              <a:t>Dear all,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altLang="zh-CN" sz="2800" b="1" smtClean="0">
                <a:solidFill>
                  <a:schemeClr val="tx1"/>
                </a:solidFill>
                <a:cs typeface="Arial" panose="020b0604020202020204" pitchFamily="34" charset="0"/>
              </a:rPr>
              <a:t>    Everyone has his or her dream home. Please share your idea with us!</a:t>
            </a:r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en-US" altLang="zh-CN" sz="2800" b="1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What’s your </a:t>
            </a:r>
            <a:r>
              <a:rPr lang="en-US" altLang="zh-CN" sz="2800" b="1">
                <a:solidFill>
                  <a:srgbClr val="FF0000"/>
                </a:solidFill>
                <a:cs typeface="Arial" panose="020b0604020202020204" pitchFamily="34" charset="0"/>
              </a:rPr>
              <a:t>dream </a:t>
            </a:r>
            <a:r>
              <a:rPr lang="en-US" altLang="zh-CN" sz="2800" b="1" smtClean="0">
                <a:solidFill>
                  <a:srgbClr val="FF0000"/>
                </a:solidFill>
                <a:cs typeface="Arial" panose="020b0604020202020204" pitchFamily="34" charset="0"/>
              </a:rPr>
              <a:t>home</a:t>
            </a:r>
            <a:r>
              <a:rPr lang="en-US" altLang="zh-CN" sz="2800" b="1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like</a:t>
            </a:r>
            <a:r>
              <a:rPr lang="en-US" altLang="zh-CN" sz="2800" b="1" smtClean="0">
                <a:solidFill>
                  <a:schemeClr val="tx1"/>
                </a:solidFill>
                <a:cs typeface="Arial" panose="020b0604020202020204" pitchFamily="34" charset="0"/>
              </a:rPr>
              <a:t>?</a:t>
            </a:r>
            <a:r>
              <a:rPr lang="en-US" altLang="zh-CN" sz="2800" b="1">
                <a:solidFill>
                  <a:srgbClr val="C00000"/>
                </a:solidFill>
                <a:sym typeface="+mn-ea"/>
              </a:rPr>
              <a:t> </a:t>
            </a:r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CN" sz="2800" b="1" smtClean="0">
                <a:solidFill>
                  <a:schemeClr val="tx1"/>
                </a:solidFill>
                <a:cs typeface="Arial" panose="020b0604020202020204" pitchFamily="34" charset="0"/>
              </a:rPr>
              <a:t>   What 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is your </a:t>
            </a:r>
            <a:r>
              <a:rPr lang="en-US" altLang="zh-CN" sz="2800" b="1" err="1">
                <a:solidFill>
                  <a:srgbClr val="FF0000"/>
                </a:solidFill>
                <a:cs typeface="Arial" panose="020b0604020202020204" pitchFamily="34" charset="0"/>
              </a:rPr>
              <a:t>neighbourhood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like? </a:t>
            </a:r>
            <a:endParaRPr lang="en-US" altLang="zh-CN" sz="2800" b="1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CN" sz="2800" b="1" smtClean="0">
                <a:solidFill>
                  <a:schemeClr val="tx1"/>
                </a:solidFill>
                <a:cs typeface="Arial" panose="020b0604020202020204" pitchFamily="34" charset="0"/>
              </a:rPr>
              <a:t>   What 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are your </a:t>
            </a:r>
            <a:r>
              <a:rPr lang="en-US" altLang="zh-CN" sz="2800" b="1" err="1">
                <a:solidFill>
                  <a:srgbClr val="FF0000"/>
                </a:solidFill>
                <a:cs typeface="Arial" panose="020b0604020202020204" pitchFamily="34" charset="0"/>
              </a:rPr>
              <a:t>neighbours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like? </a:t>
            </a:r>
            <a:endParaRPr lang="en-US" altLang="zh-CN" sz="2800" b="1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CN" sz="2800" b="1" smtClean="0">
                <a:solidFill>
                  <a:schemeClr val="tx1"/>
                </a:solidFill>
                <a:cs typeface="Arial" panose="020b0604020202020204" pitchFamily="34" charset="0"/>
              </a:rPr>
              <a:t>   How 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do you </a:t>
            </a:r>
            <a:r>
              <a:rPr lang="en-US" altLang="zh-CN" sz="2800" b="1">
                <a:solidFill>
                  <a:srgbClr val="FF0000"/>
                </a:solidFill>
                <a:cs typeface="Arial" panose="020b0604020202020204" pitchFamily="34" charset="0"/>
              </a:rPr>
              <a:t>feel</a:t>
            </a: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to live here?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   Please write to us and share your dream home with us!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endParaRPr lang="en-US" altLang="zh-CN" sz="28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English Corner</a:t>
            </a:r>
          </a:p>
        </p:txBody>
      </p:sp>
    </p:spTree>
    <p:custDataLst>
      <p:tags r:id="rId2"/>
    </p:custData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5" y="208915"/>
            <a:ext cx="3431540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CN"/>
              <a:t>Writing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7380" y="1019175"/>
            <a:ext cx="11087735" cy="498538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zh-CN" sz="2800" b="1">
                <a:solidFill>
                  <a:schemeClr val="tx1"/>
                </a:solidFill>
                <a:cs typeface="Arial" panose="020b0604020202020204" pitchFamily="34" charset="0"/>
              </a:rPr>
              <a:t>       </a:t>
            </a:r>
            <a:r>
              <a:rPr lang="en-US" altLang="zh-CN" sz="3600" b="1" smtClean="0">
                <a:solidFill>
                  <a:schemeClr val="tx1"/>
                </a:solidFill>
                <a:cs typeface="Arial" panose="020b0604020202020204" pitchFamily="34" charset="0"/>
              </a:rPr>
              <a:t>My dream home</a:t>
            </a:r>
            <a:endParaRPr lang="zh-CN" altLang="en-US" sz="3600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endParaRPr lang="en-US" altLang="zh-CN" sz="2800" b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63905" y="2137893"/>
          <a:ext cx="10788650" cy="426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0067"/>
                <a:gridCol w="6658583"/>
              </a:tblGrid>
              <a:tr h="1429555"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1" smtClean="0">
                          <a:solidFill>
                            <a:schemeClr val="tx1"/>
                          </a:solidFill>
                        </a:rPr>
                        <a:t>Para1  My dream </a:t>
                      </a: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home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1" smtClean="0">
                          <a:solidFill>
                            <a:srgbClr val="C00000"/>
                          </a:solidFill>
                          <a:sym typeface="+mn-ea"/>
                        </a:rPr>
                        <a:t>Location(</a:t>
                      </a:r>
                      <a:r>
                        <a:rPr lang="en-US" altLang="zh-CN" sz="2800" b="1" baseline="0" smtClean="0">
                          <a:solidFill>
                            <a:srgbClr val="C00000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2800" b="1" baseline="0" smtClean="0">
                          <a:solidFill>
                            <a:srgbClr val="C00000"/>
                          </a:solidFill>
                          <a:sym typeface="+mn-ea"/>
                        </a:rPr>
                        <a:t>位置）</a:t>
                      </a:r>
                      <a:r>
                        <a:rPr lang="en-US" altLang="zh-CN" sz="2800" b="1" smtClean="0">
                          <a:solidFill>
                            <a:srgbClr val="C00000"/>
                          </a:solidFill>
                          <a:sym typeface="+mn-ea"/>
                        </a:rPr>
                        <a:t>,flat</a:t>
                      </a:r>
                      <a:r>
                        <a:rPr lang="zh-CN" altLang="en-US" sz="2800" b="1" smtClean="0">
                          <a:solidFill>
                            <a:srgbClr val="C00000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2800" b="1" smtClean="0">
                          <a:solidFill>
                            <a:srgbClr val="C00000"/>
                          </a:solidFill>
                          <a:sym typeface="+mn-ea"/>
                        </a:rPr>
                        <a:t>or</a:t>
                      </a:r>
                      <a:r>
                        <a:rPr lang="en-US" altLang="zh-CN" sz="2800" b="1" baseline="0" smtClean="0">
                          <a:solidFill>
                            <a:srgbClr val="C00000"/>
                          </a:solidFill>
                          <a:sym typeface="+mn-ea"/>
                        </a:rPr>
                        <a:t> house</a:t>
                      </a:r>
                      <a:r>
                        <a:rPr lang="en-US" altLang="zh-CN" sz="2800" b="1" smtClean="0">
                          <a:solidFill>
                            <a:srgbClr val="C00000"/>
                          </a:solidFill>
                          <a:sym typeface="+mn-ea"/>
                        </a:rPr>
                        <a:t> floors, favourite room, activities</a:t>
                      </a:r>
                      <a:r>
                        <a:rPr lang="en-US" altLang="zh-CN" sz="2800" b="1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659765"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1" smtClean="0">
                          <a:solidFill>
                            <a:schemeClr val="tx1"/>
                          </a:solidFill>
                        </a:rPr>
                        <a:t>Para2  Neighbourhood 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 clean, modern, </a:t>
                      </a:r>
                      <a:r>
                        <a:rPr lang="en-US" altLang="zh-CN" sz="2800" b="1" smtClean="0">
                          <a:solidFill>
                            <a:schemeClr val="tx1"/>
                          </a:solidFill>
                        </a:rPr>
                        <a:t>beautiful, convenient... 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33425"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sym typeface="+mn-ea"/>
                        </a:rPr>
                        <a:t>Para3  Neighbours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  <a:sym typeface="+mn-ea"/>
                        </a:rPr>
                        <a:t>kind, helpful... (example)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733425">
                <a:tc>
                  <a:txBody>
                    <a:bodyPr vert="horz" wrap="square"/>
                    <a:lstStyle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1" smtClean="0">
                          <a:solidFill>
                            <a:schemeClr val="tx1"/>
                          </a:solidFill>
                        </a:rPr>
                        <a:t>Para4  Feelings</a:t>
                      </a:r>
                      <a:endParaRPr lang="en-US" altLang="zh-CN" sz="28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It’s lucky/ </a:t>
                      </a:r>
                      <a:r>
                        <a:rPr lang="en-US" altLang="zh-CN" sz="2800" b="1" smtClean="0">
                          <a:solidFill>
                            <a:schemeClr val="tx1"/>
                          </a:solidFill>
                        </a:rPr>
                        <a:t>glad/good </a:t>
                      </a:r>
                      <a:r>
                        <a:rPr lang="en-US" altLang="zh-CN" sz="2800" b="1">
                          <a:solidFill>
                            <a:schemeClr val="tx1"/>
                          </a:solidFill>
                        </a:rPr>
                        <a:t>to...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3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464142" y="932145"/>
          <a:ext cx="10866120" cy="566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75"/>
                <a:gridCol w="3964940"/>
                <a:gridCol w="2062480"/>
                <a:gridCol w="1457325"/>
              </a:tblGrid>
              <a:tr h="751840"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gradFill>
                            <a:gsLst>
                              <a:gs pos="0">
                                <a:srgbClr val="007BD3"/>
                              </a:gs>
                              <a:gs pos="100000">
                                <a:srgbClr val="034373"/>
                              </a:gs>
                            </a:gsLst>
                            <a:lin scaled="0"/>
                          </a:gradFill>
                        </a:rPr>
                        <a:t>Evaluation points</a:t>
                      </a:r>
                    </a:p>
                  </a:txBody>
                  <a:tcPr anchor="ctr">
                    <a:solidFill>
                      <a:srgbClr val="27D619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gradFill>
                            <a:gsLst>
                              <a:gs pos="0">
                                <a:srgbClr val="007BD3"/>
                              </a:gs>
                              <a:gs pos="100000">
                                <a:srgbClr val="034373"/>
                              </a:gs>
                            </a:gsLst>
                            <a:lin scaled="0"/>
                          </a:gradFill>
                        </a:rPr>
                        <a:t>Standards</a:t>
                      </a:r>
                    </a:p>
                  </a:txBody>
                  <a:tcPr anchor="ctr">
                    <a:solidFill>
                      <a:srgbClr val="27D619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gradFill>
                            <a:gsLst>
                              <a:gs pos="0">
                                <a:srgbClr val="007BD3"/>
                              </a:gs>
                              <a:gs pos="100000">
                                <a:srgbClr val="034373"/>
                              </a:gs>
                            </a:gsLst>
                            <a:lin scaled="0"/>
                          </a:gradFill>
                        </a:rPr>
                        <a:t>Full marks</a:t>
                      </a:r>
                    </a:p>
                  </a:txBody>
                  <a:tcPr anchor="ctr">
                    <a:solidFill>
                      <a:srgbClr val="27D619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gradFill>
                            <a:gsLst>
                              <a:gs pos="0">
                                <a:srgbClr val="007BD3"/>
                              </a:gs>
                              <a:gs pos="100000">
                                <a:srgbClr val="034373"/>
                              </a:gs>
                            </a:gsLst>
                            <a:lin scaled="0"/>
                          </a:gradFill>
                        </a:rPr>
                        <a:t>Score</a:t>
                      </a:r>
                    </a:p>
                  </a:txBody>
                  <a:tcPr anchor="ctr">
                    <a:solidFill>
                      <a:srgbClr val="27D619"/>
                    </a:solidFill>
                  </a:tcPr>
                </a:tc>
              </a:tr>
              <a:tr h="642620"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rgbClr val="0070C0"/>
                          </a:solidFill>
                        </a:rPr>
                        <a:t>Content(</a:t>
                      </a:r>
                      <a:r>
                        <a:rPr lang="zh-CN" altLang="en-US" sz="2000">
                          <a:solidFill>
                            <a:srgbClr val="0070C0"/>
                          </a:solidFill>
                        </a:rPr>
                        <a:t>内容</a:t>
                      </a:r>
                      <a:r>
                        <a:rPr lang="en-US" altLang="zh-CN" sz="200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r>
                        <a:rPr lang="en-US" altLang="zh-CN"/>
                        <a:t>Include all the points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(</a:t>
                      </a:r>
                      <a:r>
                        <a:rPr lang="zh-CN" altLang="en-US"/>
                        <a:t>包含所有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要点</a:t>
                      </a:r>
                      <a:r>
                        <a:rPr lang="en-US" altLang="zh-CN"/>
                        <a:t>)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 points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  <a:tr h="363855">
                <a:tc rowSpan="3"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rgbClr val="0070C0"/>
                          </a:solidFill>
                        </a:rPr>
                        <a:t>Language</a:t>
                      </a:r>
                      <a:r>
                        <a:rPr lang="zh-CN" altLang="en-US" sz="2000">
                          <a:solidFill>
                            <a:srgbClr val="0070C0"/>
                          </a:solidFill>
                        </a:rPr>
                        <a:t>（语言）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Tense</a:t>
                      </a:r>
                      <a:r>
                        <a:rPr lang="zh-CN" altLang="en-US"/>
                        <a:t>（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时态</a:t>
                      </a:r>
                      <a:r>
                        <a:rPr lang="zh-CN" altLang="en-US"/>
                        <a:t>正确）</a:t>
                      </a:r>
                    </a:p>
                  </a:txBody>
                  <a:tcPr/>
                </a:tc>
                <a:tc rowSpan="3"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 points</a:t>
                      </a:r>
                    </a:p>
                  </a:txBody>
                  <a:tcPr anchor="ctr"/>
                </a:tc>
                <a:tc rowSpan="3"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  <a:tr h="508635">
                <a:tc vMerge="1">
                  <a:txBody>
                    <a:bodyPr vert="horz" wrap="square"/>
                    <a:lstStyle/>
                    <a:p>
                      <a:endParaRPr 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 grammatical mistakes</a:t>
                      </a:r>
                    </a:p>
                    <a:p>
                      <a:pPr>
                        <a:buNone/>
                      </a:pPr>
                      <a:r>
                        <a:rPr lang="zh-CN" altLang="en-US"/>
                        <a:t>（无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语法</a:t>
                      </a:r>
                      <a:r>
                        <a:rPr lang="zh-CN" altLang="en-US"/>
                        <a:t>错误）</a:t>
                      </a:r>
                    </a:p>
                  </a:txBody>
                  <a:tcPr/>
                </a:tc>
                <a:tc vMerge="1">
                  <a:txBody>
                    <a:bodyPr vert="horz" wrap="square"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 vert="horz" wrap="square"/>
                    <a:lstStyle/>
                    <a:p>
                      <a:endParaRPr lang="zh-CN"/>
                    </a:p>
                  </a:txBody>
                  <a:tcPr/>
                </a:tc>
              </a:tr>
              <a:tr h="387985">
                <a:tc vMerge="1">
                  <a:txBody>
                    <a:bodyPr vert="horz" wrap="square"/>
                    <a:lstStyle/>
                    <a:p>
                      <a:endParaRPr 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 spelling mistakes</a:t>
                      </a:r>
                    </a:p>
                    <a:p>
                      <a:pPr>
                        <a:buNone/>
                      </a:pPr>
                      <a:r>
                        <a:rPr lang="zh-CN" altLang="en-US"/>
                        <a:t>（单词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拼写</a:t>
                      </a:r>
                      <a:r>
                        <a:rPr lang="zh-CN" altLang="en-US"/>
                        <a:t>正确</a:t>
                      </a:r>
                      <a:r>
                        <a:rPr lang="en-US" altLang="zh-CN"/>
                        <a:t>)</a:t>
                      </a:r>
                    </a:p>
                  </a:txBody>
                  <a:tcPr/>
                </a:tc>
                <a:tc vMerge="1">
                  <a:txBody>
                    <a:bodyPr vert="horz" wrap="square"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 vert="horz" wrap="square"/>
                    <a:lstStyle/>
                    <a:p>
                      <a:endParaRPr lang="zh-CN"/>
                    </a:p>
                  </a:txBody>
                  <a:tcPr/>
                </a:tc>
              </a:tr>
              <a:tr h="365760">
                <a:tc rowSpan="2"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rgbClr val="0070C0"/>
                          </a:solidFill>
                          <a:sym typeface="+mn-ea"/>
                        </a:rPr>
                        <a:t>Logical coherence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rgbClr val="0070C0"/>
                          </a:solidFill>
                          <a:sym typeface="+mn-ea"/>
                        </a:rPr>
                        <a:t>(</a:t>
                      </a:r>
                      <a:r>
                        <a:rPr lang="zh-CN" altLang="en-US" sz="2000">
                          <a:solidFill>
                            <a:srgbClr val="0070C0"/>
                          </a:solidFill>
                          <a:sym typeface="+mn-ea"/>
                        </a:rPr>
                        <a:t>行文连贯</a:t>
                      </a:r>
                      <a:r>
                        <a:rPr lang="en-US" altLang="zh-CN" sz="2000">
                          <a:solidFill>
                            <a:srgbClr val="0070C0"/>
                          </a:solidFill>
                          <a:sym typeface="+mn-ea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Transitions</a:t>
                      </a:r>
                      <a:r>
                        <a:rPr lang="zh-CN" altLang="en-US"/>
                        <a:t>（正确使用表示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逻辑</a:t>
                      </a:r>
                      <a:r>
                        <a:rPr lang="zh-CN" altLang="en-US"/>
                        <a:t>关系、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连贯</a:t>
                      </a:r>
                      <a:r>
                        <a:rPr lang="zh-CN" altLang="en-US"/>
                        <a:t>性的词或短语、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复合句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 rowSpan="2"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 </a:t>
                      </a:r>
                      <a:r>
                        <a:rPr lang="en-US" altLang="zh-CN" sz="1800">
                          <a:sym typeface="+mn-ea"/>
                        </a:rPr>
                        <a:t>points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 rowSpan="2"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  <a:tr h="594678">
                <a:tc vMerge="1">
                  <a:txBody>
                    <a:bodyPr vert="horz" wrap="square"/>
                    <a:lstStyle/>
                    <a:p>
                      <a:endParaRPr lang="zh-C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Clear paragraphs and structure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(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分段</a:t>
                      </a:r>
                      <a:r>
                        <a:rPr lang="zh-CN" altLang="en-US"/>
                        <a:t>，有清晰的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结构</a:t>
                      </a:r>
                      <a:r>
                        <a:rPr lang="en-US" altLang="zh-CN"/>
                        <a:t>)</a:t>
                      </a:r>
                    </a:p>
                  </a:txBody>
                  <a:tcPr/>
                </a:tc>
                <a:tc vMerge="1">
                  <a:txBody>
                    <a:bodyPr vert="horz" wrap="square"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 vert="horz" wrap="square"/>
                    <a:lstStyle/>
                    <a:p>
                      <a:endParaRPr lang="zh-CN"/>
                    </a:p>
                  </a:txBody>
                  <a:tcPr/>
                </a:tc>
              </a:tr>
              <a:tr h="508635"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rgbClr val="0070C0"/>
                          </a:solidFill>
                        </a:rPr>
                        <a:t>Accuracy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zh-CN" altLang="en-US" sz="2000">
                          <a:solidFill>
                            <a:srgbClr val="0070C0"/>
                          </a:solidFill>
                        </a:rPr>
                        <a:t>词数、大小写、标点</a:t>
                      </a:r>
                      <a:r>
                        <a:rPr lang="en-US" altLang="zh-CN" sz="200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Punctruation&amp;Number of words</a:t>
                      </a:r>
                    </a:p>
                    <a:p>
                      <a:pPr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标点</a:t>
                      </a:r>
                      <a:r>
                        <a:rPr lang="zh-CN" altLang="en-US"/>
                        <a:t>正确，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词数</a:t>
                      </a:r>
                      <a:r>
                        <a:rPr lang="zh-CN" altLang="en-US"/>
                        <a:t>足够）</a:t>
                      </a: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en-US" altLang="zh-CN" sz="1800">
                          <a:sym typeface="+mn-ea"/>
                        </a:rPr>
                        <a:t>points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  <a:tr h="640080"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rgbClr val="0070C0"/>
                          </a:solidFill>
                        </a:rPr>
                        <a:t>Handwriting(</a:t>
                      </a:r>
                      <a:r>
                        <a:rPr lang="zh-CN" altLang="en-US" sz="2000">
                          <a:solidFill>
                            <a:srgbClr val="0070C0"/>
                          </a:solidFill>
                        </a:rPr>
                        <a:t>书写</a:t>
                      </a:r>
                      <a:r>
                        <a:rPr lang="en-US" altLang="zh-CN" sz="200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Beautiful and tidy handwriting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(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书写</a:t>
                      </a:r>
                      <a:r>
                        <a:rPr lang="zh-CN" altLang="en-US"/>
                        <a:t>美观，卷面整洁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en-US" altLang="zh-CN" sz="1800">
                          <a:sym typeface="+mn-ea"/>
                        </a:rPr>
                        <a:t>points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307590" y="287020"/>
            <a:ext cx="7576820" cy="645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  <a:sp3d extrusionH="120650" prstMaterial="matte"/>
          </a:bodyPr>
          <a:lstStyle/>
          <a:p>
            <a:pPr algn="ctr"/>
            <a:r>
              <a:rPr lang="en-US" sz="36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Standars of evaluation(</a:t>
            </a:r>
            <a:r>
              <a:rPr lang="zh-CN" altLang="en-US" sz="36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评分标准</a:t>
            </a:r>
            <a:r>
              <a:rPr lang="en-US" sz="36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14310" y="2634615"/>
            <a:ext cx="3515995" cy="3969385"/>
          </a:xfrm>
          <a:prstGeom prst="rect">
            <a:avLst/>
          </a:prstGeom>
          <a:solidFill>
            <a:schemeClr val="accent1">
              <a:tint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/>
              <a:t>连接词</a:t>
            </a:r>
          </a:p>
          <a:p>
            <a:r>
              <a:rPr lang="en-US" altLang="zh-CN" sz="3600" b="1"/>
              <a:t>Also</a:t>
            </a:r>
          </a:p>
          <a:p>
            <a:r>
              <a:rPr lang="en-US" altLang="zh-CN" sz="3600" b="1"/>
              <a:t>Not only...but...</a:t>
            </a:r>
          </a:p>
          <a:p>
            <a:r>
              <a:rPr lang="en-US" altLang="zh-CN" sz="3600" b="1"/>
              <a:t>Moreover What’s more However </a:t>
            </a:r>
          </a:p>
          <a:p>
            <a:r>
              <a:rPr lang="en-US" altLang="zh-CN" sz="3600" b="1"/>
              <a:t>as well as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75267" y="287020"/>
            <a:ext cx="3794080" cy="2308324"/>
          </a:xfrm>
          <a:prstGeom prst="rect">
            <a:avLst/>
          </a:prstGeom>
          <a:solidFill>
            <a:schemeClr val="accent1">
              <a:tint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/>
              <a:t>宾语从句</a:t>
            </a:r>
          </a:p>
          <a:p>
            <a:r>
              <a:rPr lang="en-US" altLang="zh-CN" sz="3600" b="1"/>
              <a:t>I think that </a:t>
            </a:r>
            <a:r>
              <a:rPr lang="en-US" altLang="zh-CN" sz="3600" b="1" smtClean="0"/>
              <a:t>…</a:t>
            </a:r>
          </a:p>
          <a:p>
            <a:r>
              <a:rPr lang="en-US" altLang="zh-CN" sz="3600" b="1" smtClean="0"/>
              <a:t>If ….</a:t>
            </a:r>
          </a:p>
          <a:p>
            <a:r>
              <a:rPr lang="en-US" altLang="zh-CN" sz="3600" b="1" smtClean="0"/>
              <a:t>When…..</a:t>
            </a:r>
            <a:endParaRPr lang="en-US" altLang="zh-CN" sz="3600" b="1"/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3"/>
          <a:srcRect l="19567" t="8099" r="20798" b="6926"/>
          <a:stretch>
            <a:fillRect/>
          </a:stretch>
        </p:blipFill>
        <p:spPr>
          <a:xfrm>
            <a:off x="11117580" y="46990"/>
            <a:ext cx="1008380" cy="943610"/>
          </a:xfrm>
          <a:prstGeom prst="ellips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>
          <a:blip r:embed="rId3">
            <a:alphaModFix amt="52000"/>
          </a:blip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文本框 4"/>
          <p:cNvSpPr txBox="1"/>
          <p:nvPr/>
        </p:nvSpPr>
        <p:spPr>
          <a:xfrm>
            <a:off x="3071495" y="1455420"/>
            <a:ext cx="8044180" cy="17532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542290" y="3349625"/>
            <a:ext cx="11107420" cy="1871980"/>
          </a:xfrm>
          <a:prstGeom prst="rect">
            <a:avLst/>
          </a:prstGeom>
          <a:solidFill>
            <a:schemeClr val="accent4">
              <a:lumMod val="60000"/>
              <a:lumOff val="40000"/>
              <a:alpha val="42000"/>
            </a:schemeClr>
          </a:solidFill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kumimoji="1" lang="en-US" altLang="zh-CN" sz="4000"/>
              <a:t>Having a good neighbour is being a good neighbour yourself.</a:t>
            </a:r>
          </a:p>
          <a:p>
            <a:pPr algn="ctr"/>
            <a:r>
              <a:rPr kumimoji="1" lang="zh-CN" altLang="en-US" sz="4000"/>
              <a:t>拥有一个好邻居，自己先成为一个好邻居。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1446530"/>
            <a:ext cx="12192000" cy="1383665"/>
          </a:xfrm>
          <a:prstGeom prst="rect">
            <a:avLst/>
          </a:prstGeom>
          <a:solidFill>
            <a:schemeClr val="accent4">
              <a:lumMod val="40000"/>
              <a:lumOff val="6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err="1"/>
              <a:t>Neighbours are dearer than distant relatives.</a:t>
            </a:r>
          </a:p>
          <a:p>
            <a:pPr algn="ctr"/>
            <a:r>
              <a:rPr lang="zh-CN" altLang="en-US" sz="4000" b="1"/>
              <a:t>远亲不如近邻。</a:t>
            </a:r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2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6285" y="1562735"/>
            <a:ext cx="10657205" cy="4652010"/>
          </a:xfrm>
        </p:spPr>
        <p:txBody>
          <a:bodyPr>
            <a:noAutofit/>
          </a:bodyPr>
          <a:lstStyle/>
          <a:p>
            <a:pPr marL="0" indent="457200">
              <a:lnSpc>
                <a:spcPct val="150000"/>
              </a:lnSpc>
              <a:buNone/>
            </a:pPr>
            <a:r>
              <a:rPr lang="en-US" altLang="zh-CN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1.</a:t>
            </a:r>
            <a:r>
              <a:rPr lang="zh-CN" altLang="en-US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Mak</a:t>
            </a:r>
            <a:r>
              <a:rPr lang="en-US" altLang="x-none" sz="3100" b="1">
                <a:solidFill>
                  <a:schemeClr val="tx1"/>
                </a:solidFill>
                <a:ea typeface="Times New Roman" panose="02020603050405020304" charset="0"/>
                <a:cs typeface="Arial" panose="020b0604020202020204" pitchFamily="34" charset="0"/>
                <a:sym typeface="+mn-ea"/>
              </a:rPr>
              <a:t>e your writing</a:t>
            </a:r>
            <a:r>
              <a:rPr lang="zh-CN" altLang="en-US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3100" b="1" smtClean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perfect </a:t>
            </a:r>
            <a:r>
              <a:rPr lang="en-US" altLang="zh-CN" sz="3100" b="1" smtClean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and</a:t>
            </a:r>
            <a:r>
              <a:rPr lang="zh-CN" altLang="en-US" sz="3100" b="1" smtClean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3100" b="1" smtClean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share</a:t>
            </a:r>
            <a:r>
              <a:rPr lang="zh-CN" altLang="en-US" sz="3100" b="1" smtClean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3100" b="1" smtClean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it</a:t>
            </a:r>
            <a:r>
              <a:rPr lang="zh-CN" altLang="en-US" sz="3100" b="1" smtClean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3100" b="1" smtClean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with your friends.</a:t>
            </a:r>
            <a:r>
              <a:rPr lang="zh-CN" altLang="en-US" sz="3100" b="1" smtClean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x-none" sz="3100" b="1" smtClean="0">
                <a:solidFill>
                  <a:schemeClr val="tx1"/>
                </a:solidFill>
                <a:ea typeface="Times New Roman" panose="02020603050405020304" charset="0"/>
                <a:cs typeface="Arial" panose="020b0604020202020204" pitchFamily="34" charset="0"/>
                <a:sym typeface="+mn-ea"/>
              </a:rPr>
              <a:t> </a:t>
            </a:r>
            <a:endParaRPr lang="en-US" altLang="x-none" sz="3100" b="1">
              <a:solidFill>
                <a:schemeClr val="tx1"/>
              </a:solidFill>
              <a:ea typeface="Times New Roman" panose="02020603050405020304" charset="0"/>
              <a:cs typeface="Arial" panose="020b0604020202020204" pitchFamily="3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en-US" altLang="zh-CN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2.</a:t>
            </a:r>
            <a:r>
              <a:rPr lang="zh-CN" altLang="en-US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Go over the </a:t>
            </a:r>
            <a:r>
              <a:rPr lang="en-US" altLang="zh-CN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two</a:t>
            </a:r>
            <a:r>
              <a:rPr lang="zh-CN" altLang="en-US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unit</a:t>
            </a:r>
            <a:r>
              <a:rPr lang="en-US" altLang="zh-CN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</a:t>
            </a:r>
            <a:r>
              <a:rPr lang="zh-CN" altLang="en-US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and remember</a:t>
            </a:r>
            <a:r>
              <a:rPr lang="en-US" altLang="x-none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the </a:t>
            </a:r>
            <a:r>
              <a:rPr lang="zh-CN" altLang="en-US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key points.</a:t>
            </a:r>
            <a:endParaRPr lang="zh-CN" altLang="en-US" sz="3100" b="1" noProof="1">
              <a:solidFill>
                <a:schemeClr val="tx1"/>
              </a:solidFill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en-US" altLang="zh-CN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3.Finish the exercises of unit1 &amp; unit2 on the guidance book (</a:t>
            </a:r>
            <a:r>
              <a:rPr lang="zh-CN" altLang="zh-CN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中考指导书</a:t>
            </a:r>
            <a:r>
              <a:rPr lang="en-US" altLang="zh-CN" sz="3100" b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).</a:t>
            </a:r>
            <a:endParaRPr lang="en-US" altLang="zh-CN" sz="3100" b="1" noProof="1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indent="457200"/>
            <a:endParaRPr lang="en-US" altLang="zh-CN" sz="2700" b="1" noProof="1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爱心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19815" y="5975985"/>
            <a:ext cx="972185" cy="882015"/>
          </a:xfrm>
          <a:prstGeom prst="rect">
            <a:avLst/>
          </a:prstGeom>
        </p:spPr>
      </p:pic>
      <p:sp>
        <p:nvSpPr>
          <p:cNvPr id="21" name="WordArt 14"/>
          <p:cNvSpPr>
            <a:spLocks noChangeArrowheads="1" noChangeShapeType="1"/>
          </p:cNvSpPr>
          <p:nvPr/>
        </p:nvSpPr>
        <p:spPr bwMode="auto">
          <a:xfrm>
            <a:off x="3185829" y="503377"/>
            <a:ext cx="6096000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111"/>
              </a:avLst>
            </a:prstTxWarp>
          </a:bodyPr>
          <a:lstStyle/>
          <a:p>
            <a:pPr algn="ctr"/>
            <a:r>
              <a:rPr lang="en-US" altLang="zh-CN" sz="8000" b="1" i="1" kern="10">
                <a:ln w="12700">
                  <a:solidFill>
                    <a:srgbClr val="EAEAEA"/>
                  </a:solidFill>
                  <a:rou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6999"/>
                    </a:srgbClr>
                  </a:outerShdw>
                </a:effectLst>
                <a:latin typeface="Times New Roman" panose="02020603050405020304"/>
                <a:cs typeface="Times New Roman" panose="02020603050405020304"/>
              </a:rPr>
              <a:t>Homework</a:t>
            </a:r>
            <a:endParaRPr lang="zh-CN" altLang="en-US" sz="8000" b="1" i="1" kern="10">
              <a:ln w="12700">
                <a:solidFill>
                  <a:srgbClr val="EAEAEA"/>
                </a:solidFill>
                <a:rou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6999"/>
                  </a:srgbClr>
                </a:outerShdw>
              </a:effectLst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2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2560300" y="10502900"/>
            <a:ext cx="342900" cy="254000"/>
          </a:xfrm>
          <a:prstGeom prst="cube">
            <a:avLst/>
          </a:prstGeom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1" name="图片 130"/>
          <p:cNvPicPr/>
          <p:nvPr/>
        </p:nvPicPr>
        <p:blipFill>
          <a:blip r:embed="rId2"/>
          <a:srcRect b="4120"/>
          <a:stretch>
            <a:fillRect/>
          </a:stretch>
        </p:blipFill>
        <p:spPr>
          <a:xfrm>
            <a:off x="-635" y="179"/>
            <a:ext cx="1219327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08685" y="403860"/>
            <a:ext cx="4406900" cy="775755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/>
              <a:t>Simon’s </a:t>
            </a:r>
            <a:r>
              <a:rPr lang="en-US" altLang="zh-CN" sz="4000" b="1" smtClean="0"/>
              <a:t>home </a:t>
            </a:r>
            <a:endParaRPr lang="en-US" altLang="zh-CN" sz="4000" b="1"/>
          </a:p>
        </p:txBody>
      </p:sp>
      <p:sp>
        <p:nvSpPr>
          <p:cNvPr id="6" name="文本框 5"/>
          <p:cNvSpPr txBox="1"/>
          <p:nvPr/>
        </p:nvSpPr>
        <p:spPr>
          <a:xfrm>
            <a:off x="7586515" y="2409390"/>
            <a:ext cx="4406900" cy="783151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mtClean="0"/>
              <a:t>Flat or house? </a:t>
            </a:r>
            <a:endParaRPr lang="en-US" altLang="zh-CN" sz="4000" b="1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9" name="图片 18"/>
          <p:cNvPicPr/>
          <p:nvPr/>
        </p:nvPicPr>
        <p:blipFill>
          <a:blip r:embed="rId2"/>
          <a:stretch>
            <a:fillRect/>
          </a:stretch>
        </p:blipFill>
        <p:spPr>
          <a:xfrm>
            <a:off x="8404750" y="5016427"/>
            <a:ext cx="3644405" cy="1762911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rcRect b="21676"/>
          <a:stretch>
            <a:fillRect/>
          </a:stretch>
        </p:blipFill>
        <p:spPr>
          <a:xfrm>
            <a:off x="196215" y="3252470"/>
            <a:ext cx="4017010" cy="174942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6" name="图片 15"/>
          <p:cNvPicPr/>
          <p:nvPr/>
        </p:nvPicPr>
        <p:blipFill>
          <a:blip r:embed="rId4"/>
          <a:srcRect t="6191"/>
          <a:stretch>
            <a:fillRect/>
          </a:stretch>
        </p:blipFill>
        <p:spPr>
          <a:xfrm>
            <a:off x="8403481" y="3305847"/>
            <a:ext cx="3644405" cy="167416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5"/>
          <a:srcRect b="8698"/>
          <a:stretch>
            <a:fillRect/>
          </a:stretch>
        </p:blipFill>
        <p:spPr>
          <a:xfrm>
            <a:off x="409087" y="1345000"/>
            <a:ext cx="3955588" cy="1779927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41285" y="1564710"/>
            <a:ext cx="2279650" cy="64053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/>
              <a:t> bathroom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37355" y="3432432"/>
            <a:ext cx="2279650" cy="64053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/>
              <a:t> kitchen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7150" y="3366527"/>
            <a:ext cx="2600960" cy="64053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/>
              <a:t> living room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37355" y="5125647"/>
            <a:ext cx="2279650" cy="64053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/>
              <a:t> bedroom</a:t>
            </a:r>
          </a:p>
        </p:txBody>
      </p:sp>
      <p:pic>
        <p:nvPicPr>
          <p:cNvPr id="11" name="图片 10"/>
          <p:cNvPicPr/>
          <p:nvPr/>
        </p:nvPicPr>
        <p:blipFill>
          <a:blip r:embed="rId6"/>
          <a:stretch>
            <a:fillRect/>
          </a:stretch>
        </p:blipFill>
        <p:spPr>
          <a:xfrm>
            <a:off x="169214" y="5016578"/>
            <a:ext cx="4041701" cy="1812995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2" name="图片 11"/>
          <p:cNvPicPr/>
          <p:nvPr/>
        </p:nvPicPr>
        <p:blipFill>
          <a:blip r:embed="rId7"/>
          <a:stretch>
            <a:fillRect/>
          </a:stretch>
        </p:blipFill>
        <p:spPr>
          <a:xfrm>
            <a:off x="8321593" y="1417082"/>
            <a:ext cx="3727532" cy="185229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146035" y="5129403"/>
            <a:ext cx="2279650" cy="64053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 balcony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264443" y="1525513"/>
            <a:ext cx="2113478" cy="64053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garden</a:t>
            </a:r>
          </a:p>
        </p:txBody>
      </p:sp>
      <p:sp>
        <p:nvSpPr>
          <p:cNvPr id="18" name="标题 17"/>
          <p:cNvSpPr txBox="1">
            <a:spLocks noGrp="1"/>
          </p:cNvSpPr>
          <p:nvPr>
            <p:ph type="title"/>
          </p:nvPr>
        </p:nvSpPr>
        <p:spPr>
          <a:xfrm>
            <a:off x="5080" y="237633"/>
            <a:ext cx="5116830" cy="69948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" smtClean="0">
                <a:solidFill>
                  <a:schemeClr val="tx1"/>
                </a:solidFill>
              </a:rPr>
              <a:t>Rooms</a:t>
            </a:r>
            <a:r>
              <a:rPr lang="zh-CN" altLang="en-US" sz="3500" smtClean="0">
                <a:solidFill>
                  <a:schemeClr val="tx1"/>
                </a:solidFill>
              </a:rPr>
              <a:t> </a:t>
            </a:r>
            <a:r>
              <a:rPr lang="en-US" altLang="zh-CN" sz="3500" smtClean="0">
                <a:solidFill>
                  <a:schemeClr val="tx1"/>
                </a:solidFill>
              </a:rPr>
              <a:t>&amp;</a:t>
            </a:r>
            <a:r>
              <a:rPr lang="zh-CN" altLang="en-US" sz="3500" smtClean="0">
                <a:solidFill>
                  <a:schemeClr val="tx1"/>
                </a:solidFill>
              </a:rPr>
              <a:t> </a:t>
            </a:r>
            <a:r>
              <a:rPr lang="en-US" altLang="zh-CN" sz="3500" smtClean="0">
                <a:solidFill>
                  <a:schemeClr val="tx1"/>
                </a:solidFill>
              </a:rPr>
              <a:t>Activities</a:t>
            </a:r>
            <a:endParaRPr lang="en-US" altLang="zh-CN" sz="3500" b="1" smtClean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74895" y="2019935"/>
            <a:ext cx="3049270" cy="6467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ym typeface="+mn-ea"/>
              </a:rPr>
              <a:t> watch TV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75530" y="2505075"/>
            <a:ext cx="3048635" cy="64053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ym typeface="+mn-ea"/>
              </a:rPr>
              <a:t>wash the face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874895" y="3007995"/>
            <a:ext cx="3049905" cy="6405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ym typeface="+mn-ea"/>
              </a:rPr>
              <a:t>have a shower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874895" y="3546475"/>
            <a:ext cx="3049270" cy="64053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ym typeface="+mn-ea"/>
              </a:rPr>
              <a:t>water flowers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76165" y="4606290"/>
            <a:ext cx="3048000" cy="64053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ym typeface="+mn-ea"/>
              </a:rPr>
              <a:t>do the dishes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451985" y="5151120"/>
            <a:ext cx="3869690" cy="6405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ym typeface="+mn-ea"/>
              </a:rPr>
              <a:t>look out at the sea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451985" y="5717540"/>
            <a:ext cx="3870325" cy="11926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mtClean="0">
                <a:sym typeface="+mn-ea"/>
              </a:rPr>
              <a:t>Sleep and listen </a:t>
            </a:r>
            <a:r>
              <a:rPr lang="en-US" altLang="zh-CN" sz="3200" b="1">
                <a:sym typeface="+mn-ea"/>
              </a:rPr>
              <a:t>to music in bed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876165" y="4068445"/>
            <a:ext cx="3048000" cy="6405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ym typeface="+mn-ea"/>
              </a:rPr>
              <a:t>meet guests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681345" y="1473200"/>
            <a:ext cx="1323340" cy="64053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ym typeface="+mn-ea"/>
              </a:rPr>
              <a:t>cook</a:t>
            </a:r>
          </a:p>
        </p:txBody>
      </p:sp>
      <p:sp>
        <p:nvSpPr>
          <p:cNvPr id="2" name="标题 1"/>
          <p:cNvSpPr txBox="1"/>
          <p:nvPr/>
        </p:nvSpPr>
        <p:spPr>
          <a:xfrm>
            <a:off x="5340350" y="319405"/>
            <a:ext cx="6790690" cy="705485"/>
          </a:xfrm>
          <a:prstGeom prst="rect">
            <a:avLst/>
          </a:prstGeom>
          <a:solidFill>
            <a:schemeClr val="bg2"/>
          </a:solidFill>
        </p:spPr>
        <p:txBody>
          <a:bodyPr vert="horz" lIns="90000" tIns="46800" rIns="90000" bIns="46800" rtlCol="0" anchor="ctr" anchorCtr="0">
            <a:normAutofit fontScale="87500" lnSpcReduction="2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smtClean="0"/>
              <a:t>What rooms are there in a house?</a:t>
            </a: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-158750" y="1024890"/>
            <a:ext cx="12028805" cy="5974080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33" name="图片 32"/>
          <p:cNvPicPr/>
          <p:nvPr/>
        </p:nvPicPr>
        <p:blipFill>
          <a:blip r:embed="rId5"/>
          <a:srcRect b="8698"/>
          <a:stretch>
            <a:fillRect/>
          </a:stretch>
        </p:blipFill>
        <p:spPr>
          <a:xfrm>
            <a:off x="222885" y="1024890"/>
            <a:ext cx="11824970" cy="5759450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7"/>
          <a:stretch>
            <a:fillRect/>
          </a:stretch>
        </p:blipFill>
        <p:spPr>
          <a:xfrm>
            <a:off x="656590" y="1057910"/>
            <a:ext cx="11372215" cy="5594350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3"/>
          <a:srcRect b="21676"/>
          <a:stretch>
            <a:fillRect/>
          </a:stretch>
        </p:blipFill>
        <p:spPr>
          <a:xfrm>
            <a:off x="203835" y="1057910"/>
            <a:ext cx="11725910" cy="5693410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1068705"/>
            <a:ext cx="12023090" cy="5972810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32" name="图片 31"/>
          <p:cNvPicPr/>
          <p:nvPr/>
        </p:nvPicPr>
        <p:blipFill>
          <a:blip r:embed="rId4"/>
          <a:srcRect t="6191"/>
          <a:stretch>
            <a:fillRect/>
          </a:stretch>
        </p:blipFill>
        <p:spPr>
          <a:xfrm>
            <a:off x="67945" y="1068705"/>
            <a:ext cx="11998325" cy="5671820"/>
          </a:xfrm>
          <a:prstGeom prst="roundRect">
            <a:avLst/>
          </a:prstGeom>
          <a:noFill/>
          <a:ln w="9525"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158740" y="297815"/>
            <a:ext cx="6797040" cy="705485"/>
          </a:xfrm>
          <a:prstGeom prst="rect">
            <a:avLst/>
          </a:prstGeom>
          <a:solidFill>
            <a:schemeClr val="bg2"/>
          </a:solidFill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smtClean="0"/>
              <a:t>What can you do in the room?</a:t>
            </a:r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906 0.0025 L -0.335938 -0.0608333" pathEditMode="relative" rAng="0" ptsTypes="">
                                      <p:cBhvr>
                                        <p:cTn id="1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00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302 -0.0110185 L -0.335156 -0.0563889" pathEditMode="relative" rAng="0" ptsTypes="">
                                      <p:cBhvr>
                                        <p:cTn id="1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0" y="-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677 -0.000185185 L -0.347552 0.276111" pathEditMode="relative" rAng="0" ptsTypes="">
                                      <p:cBhvr>
                                        <p:cTn id="1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0" y="1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33333 0 L -0.346927 0.0500926" pathEditMode="relative" rAng="0" ptsTypes="">
                                      <p:cBhvr>
                                        <p:cTn id="13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00" y="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344 0.00601852 L -0.342604 0.104722" pathEditMode="relative" rAng="0" ptsTypes="">
                                      <p:cBhvr>
                                        <p:cTn id="1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00" y="4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115 0.0910185 L 0.31099 -0.169907" pathEditMode="relative" rAng="0" ptsTypes="">
                                      <p:cBhvr>
                                        <p:cTn id="1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1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188 0.00101852 L 0.325052 0.363241" pathEditMode="relative" rAng="0" ptsTypes="">
                                      <p:cBhvr>
                                        <p:cTn id="1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0" y="1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6458 -0.000648148 L 0.324271 -0.0311111" pathEditMode="relative" rAng="0" ptsTypes="">
                                      <p:cBhvr>
                                        <p:cTn id="15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00" y="-1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2865 -0.0125926" pathEditMode="relative" rAng="0" ptsTypes="">
                                      <p:cBhvr>
                                        <p:cTn id="15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0" y="-1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4" grpId="0"/>
      <p:bldP spid="15" grpId="0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29" grpI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>
          <a:blip r:embed="rId3">
            <a:alphaModFix amt="2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9685" y="351155"/>
            <a:ext cx="8091805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/>
          <a:lstStyle/>
          <a:p>
            <a:r>
              <a:rPr lang="en-US" altLang="zh-CN" sz="3200"/>
              <a:t> Simon’s Dream Home (</a:t>
            </a:r>
            <a:r>
              <a:rPr lang="zh-CN" altLang="en-US" sz="3200"/>
              <a:t>口语朗读</a:t>
            </a:r>
            <a:r>
              <a:rPr lang="en-US" altLang="zh-CN" sz="3200"/>
              <a:t>30)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1330" y="1280795"/>
            <a:ext cx="11191240" cy="5438775"/>
          </a:xfrm>
          <a:noFill/>
        </p:spPr>
        <p:txBody>
          <a:bodyPr>
            <a:noAutofit/>
          </a:bodyPr>
          <a:lstStyle/>
          <a:p>
            <a:r>
              <a:rPr lang="en-US" altLang="zh-CN" sz="2400" b="1">
                <a:solidFill>
                  <a:schemeClr val="tx1"/>
                </a:solidFill>
              </a:rPr>
              <a:t>My dream home is at the foot of a hill. It has three floors. There is a football field behind my house and a swimming pool beside it.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There is a kitchen and a home cinema on the ground floor. The kitchen is very clean. There is always more than enough food there. The cinema has a large TV. I would like to invite my frineds to watch films with me at the weekend.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On the first floor, there are six bedrooms. Each room has a new computer and all the beds are comfortable.</a:t>
            </a:r>
          </a:p>
          <a:p>
            <a:r>
              <a:rPr lang="en-US" altLang="zh-CN" sz="2400" b="1">
                <a:solidFill>
                  <a:schemeClr val="tx1"/>
                </a:solidFill>
              </a:rPr>
              <a:t>There are to large rooms on the second floor. My friends and I have parties there. It is great fun!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00475" y="1428115"/>
            <a:ext cx="3134995" cy="368300"/>
          </a:xfrm>
          <a:prstGeom prst="rect">
            <a:avLst/>
          </a:prstGeom>
          <a:noFill/>
          <a:ln w="3175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9925" y="1899285"/>
            <a:ext cx="2576195" cy="368300"/>
          </a:xfrm>
          <a:prstGeom prst="rect">
            <a:avLst/>
          </a:prstGeom>
          <a:noFill/>
          <a:ln w="3175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72120" y="1428115"/>
            <a:ext cx="1978660" cy="368300"/>
          </a:xfrm>
          <a:prstGeom prst="rect">
            <a:avLst/>
          </a:prstGeom>
          <a:noFill/>
          <a:ln w="3175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91325" y="1899285"/>
            <a:ext cx="2890520" cy="368300"/>
          </a:xfrm>
          <a:prstGeom prst="rect">
            <a:avLst/>
          </a:prstGeom>
          <a:noFill/>
          <a:ln w="3175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58970" y="2503170"/>
            <a:ext cx="2555875" cy="368300"/>
          </a:xfrm>
          <a:prstGeom prst="rect">
            <a:avLst/>
          </a:prstGeom>
          <a:noFill/>
          <a:ln w="3175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13915" y="2503170"/>
            <a:ext cx="1687195" cy="368300"/>
          </a:xfrm>
          <a:prstGeom prst="rect">
            <a:avLst/>
          </a:prstGeom>
          <a:noFill/>
          <a:ln w="3175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1330" y="5038993"/>
            <a:ext cx="1901020" cy="368300"/>
          </a:xfrm>
          <a:prstGeom prst="rect">
            <a:avLst/>
          </a:prstGeom>
          <a:noFill/>
          <a:ln w="3175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2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63663" y="4510128"/>
            <a:ext cx="3785655" cy="368300"/>
          </a:xfrm>
          <a:prstGeom prst="rect">
            <a:avLst/>
          </a:prstGeom>
          <a:noFill/>
          <a:ln w="3175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0795" y="217805"/>
            <a:ext cx="5451475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CN"/>
              <a:t>Countries &amp; capitals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51865"/>
            <a:ext cx="12192000" cy="6574790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</p:pic>
      <p:pic>
        <p:nvPicPr>
          <p:cNvPr id="4" name="内容占位符 3"/>
          <p:cNvPicPr>
            <a:picLocks noGrp="1"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463" t="2024"/>
          <a:stretch>
            <a:fillRect/>
          </a:stretch>
        </p:blipFill>
        <p:spPr>
          <a:xfrm>
            <a:off x="5814060" y="85725"/>
            <a:ext cx="708025" cy="866140"/>
          </a:xfrm>
          <a:prstGeom prst="rect">
            <a:avLst/>
          </a:prstGeom>
        </p:spPr>
      </p:pic>
      <p:pic>
        <p:nvPicPr>
          <p:cNvPr id="104" name="图片 103"/>
          <p:cNvPicPr/>
          <p:nvPr/>
        </p:nvPicPr>
        <p:blipFill>
          <a:blip r:embed="rId5"/>
          <a:stretch>
            <a:fillRect/>
          </a:stretch>
        </p:blipFill>
        <p:spPr>
          <a:xfrm>
            <a:off x="5814060" y="3023870"/>
            <a:ext cx="2012950" cy="1489710"/>
          </a:xfrm>
          <a:prstGeom prst="roundRect">
            <a:avLst/>
          </a:prstGeom>
          <a:noFill/>
          <a:ln w="38100" cmpd="sng">
            <a:solidFill>
              <a:schemeClr val="bg1"/>
            </a:solidFill>
            <a:prstDash val="solid"/>
          </a:ln>
        </p:spPr>
      </p:pic>
      <p:sp>
        <p:nvSpPr>
          <p:cNvPr id="7" name="文本框 6"/>
          <p:cNvSpPr txBox="1"/>
          <p:nvPr/>
        </p:nvSpPr>
        <p:spPr>
          <a:xfrm>
            <a:off x="5443220" y="4572000"/>
            <a:ext cx="2750820" cy="5540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the White House</a:t>
            </a:r>
          </a:p>
        </p:txBody>
      </p:sp>
      <p:pic>
        <p:nvPicPr>
          <p:cNvPr id="106" name="图片 105"/>
          <p:cNvPicPr/>
          <p:nvPr/>
        </p:nvPicPr>
        <p:blipFill>
          <a:blip r:embed="rId6"/>
          <a:srcRect l="10959" r="8893" b="6141"/>
          <a:stretch>
            <a:fillRect/>
          </a:stretch>
        </p:blipFill>
        <p:spPr>
          <a:xfrm>
            <a:off x="861695" y="3867150"/>
            <a:ext cx="1793240" cy="132651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906780" y="5193665"/>
            <a:ext cx="1703705" cy="5544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Big Ben</a:t>
            </a:r>
          </a:p>
        </p:txBody>
      </p:sp>
      <p:pic>
        <p:nvPicPr>
          <p:cNvPr id="107" name="图片 106"/>
          <p:cNvPicPr/>
          <p:nvPr/>
        </p:nvPicPr>
        <p:blipFill>
          <a:blip r:embed="rId7"/>
          <a:srcRect l="19817" r="21088" b="7963"/>
          <a:stretch>
            <a:fillRect/>
          </a:stretch>
        </p:blipFill>
        <p:spPr>
          <a:xfrm>
            <a:off x="2988310" y="2639060"/>
            <a:ext cx="1740535" cy="14122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4728845" y="1269365"/>
            <a:ext cx="2067560" cy="5541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Eiffel Tower</a:t>
            </a:r>
          </a:p>
        </p:txBody>
      </p:sp>
      <p:pic>
        <p:nvPicPr>
          <p:cNvPr id="108" name="图片 107"/>
          <p:cNvPicPr/>
          <p:nvPr/>
        </p:nvPicPr>
        <p:blipFill>
          <a:blip r:embed="rId8"/>
          <a:stretch>
            <a:fillRect/>
          </a:stretch>
        </p:blipFill>
        <p:spPr>
          <a:xfrm>
            <a:off x="85725" y="1269365"/>
            <a:ext cx="1745615" cy="12185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917065" y="986155"/>
            <a:ext cx="2076450" cy="5541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Red Square</a:t>
            </a:r>
          </a:p>
        </p:txBody>
      </p:sp>
      <p:pic>
        <p:nvPicPr>
          <p:cNvPr id="109" name="图片 108"/>
          <p:cNvPicPr/>
          <p:nvPr/>
        </p:nvPicPr>
        <p:blipFill>
          <a:blip r:embed="rId9"/>
          <a:srcRect l="17646" t="-287" r="23491" b="0"/>
          <a:stretch>
            <a:fillRect/>
          </a:stretch>
        </p:blipFill>
        <p:spPr>
          <a:xfrm>
            <a:off x="8486140" y="2487930"/>
            <a:ext cx="1871980" cy="16408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8566785" y="4196715"/>
            <a:ext cx="1790700" cy="5541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CN Tower</a:t>
            </a:r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10"/>
          <a:srcRect l="19567" t="8099" r="20798" b="6926"/>
          <a:stretch>
            <a:fillRect/>
          </a:stretch>
        </p:blipFill>
        <p:spPr>
          <a:xfrm>
            <a:off x="11060430" y="27305"/>
            <a:ext cx="1008380" cy="943610"/>
          </a:xfrm>
          <a:prstGeom prst="ellipse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17065" y="1536700"/>
            <a:ext cx="2076450" cy="5505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C00000"/>
                </a:solidFill>
              </a:rPr>
              <a:t>Russia</a:t>
            </a:r>
            <a:endParaRPr lang="en-US" altLang="zh-CN" sz="2400" b="1"/>
          </a:p>
        </p:txBody>
      </p:sp>
      <p:sp>
        <p:nvSpPr>
          <p:cNvPr id="13" name="文本框 12"/>
          <p:cNvSpPr txBox="1"/>
          <p:nvPr/>
        </p:nvSpPr>
        <p:spPr>
          <a:xfrm>
            <a:off x="1917065" y="2048510"/>
            <a:ext cx="2076450" cy="5904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Moscow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61695" y="5748020"/>
            <a:ext cx="1703705" cy="5505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C00000"/>
                </a:solidFill>
              </a:rPr>
              <a:t>the UK </a:t>
            </a:r>
            <a:endParaRPr lang="en-US" altLang="zh-CN" sz="2400" b="1"/>
          </a:p>
        </p:txBody>
      </p:sp>
      <p:sp>
        <p:nvSpPr>
          <p:cNvPr id="15" name="文本框 14"/>
          <p:cNvSpPr txBox="1"/>
          <p:nvPr/>
        </p:nvSpPr>
        <p:spPr>
          <a:xfrm>
            <a:off x="861695" y="6298565"/>
            <a:ext cx="1703705" cy="5505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London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86935" y="2374900"/>
            <a:ext cx="2067560" cy="5904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Paris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86935" y="1823720"/>
            <a:ext cx="2067560" cy="5505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C00000"/>
                </a:solidFill>
              </a:rPr>
              <a:t>France</a:t>
            </a:r>
            <a:endParaRPr lang="en-US" altLang="zh-CN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5440680" y="5126355"/>
            <a:ext cx="2750820" cy="55406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C00000"/>
                </a:solidFill>
              </a:rPr>
              <a:t>the USA</a:t>
            </a:r>
            <a:endParaRPr lang="en-US" altLang="zh-CN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5440680" y="5659755"/>
            <a:ext cx="2750820" cy="59008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Washington D.C.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567420" y="4751070"/>
            <a:ext cx="1790700" cy="5540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C00000"/>
                </a:solidFill>
              </a:rPr>
              <a:t>Canada</a:t>
            </a:r>
            <a:endParaRPr lang="en-US" altLang="zh-CN" sz="2400" b="1"/>
          </a:p>
        </p:txBody>
      </p:sp>
      <p:sp>
        <p:nvSpPr>
          <p:cNvPr id="22" name="文本框 21"/>
          <p:cNvSpPr txBox="1"/>
          <p:nvPr/>
        </p:nvSpPr>
        <p:spPr>
          <a:xfrm>
            <a:off x="8567420" y="5305425"/>
            <a:ext cx="1790700" cy="590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Ottawa</a:t>
            </a:r>
          </a:p>
        </p:txBody>
      </p:sp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900" y="70"/>
            <a:ext cx="10969200" cy="705600"/>
          </a:xfrm>
        </p:spPr>
        <p:txBody>
          <a:bodyPr/>
          <a:lstStyle/>
          <a:p>
            <a:r>
              <a:rPr lang="en-US" altLang="zh-CN" sz="2400"/>
              <a:t>Which house do you like best?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86995" y="694055"/>
            <a:ext cx="4003040" cy="1954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3"/>
          <a:srcRect b="11103"/>
          <a:stretch>
            <a:fillRect/>
          </a:stretch>
        </p:blipFill>
        <p:spPr>
          <a:xfrm>
            <a:off x="4163060" y="694055"/>
            <a:ext cx="4030345" cy="195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4"/>
          <a:srcRect t="6467" b="5302"/>
          <a:stretch>
            <a:fillRect/>
          </a:stretch>
        </p:blipFill>
        <p:spPr>
          <a:xfrm>
            <a:off x="8223885" y="694055"/>
            <a:ext cx="3832860" cy="19602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3820" y="2653665"/>
            <a:ext cx="4049395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/>
              <a:t>This house is in an American style.</a:t>
            </a:r>
          </a:p>
          <a:p>
            <a:r>
              <a:rPr lang="en-US" altLang="zh-CN" sz="2000"/>
              <a:t>There are two floors.</a:t>
            </a:r>
          </a:p>
          <a:p>
            <a:r>
              <a:rPr lang="en-US" altLang="zh-CN" sz="2000"/>
              <a:t>______________(</a:t>
            </a:r>
            <a:r>
              <a:rPr lang="zh-CN" altLang="en-US" sz="2000"/>
              <a:t>在一楼</a:t>
            </a:r>
            <a:r>
              <a:rPr lang="en-US" altLang="zh-CN" sz="2000"/>
              <a:t>), there is a big__________(</a:t>
            </a:r>
            <a:r>
              <a:rPr lang="zh-CN" altLang="en-US" sz="2000"/>
              <a:t>起居室</a:t>
            </a:r>
            <a:r>
              <a:rPr lang="en-US" altLang="zh-CN" sz="2000"/>
              <a:t>), a _______(</a:t>
            </a:r>
            <a:r>
              <a:rPr lang="zh-CN" altLang="en-US" sz="2000"/>
              <a:t>厨房</a:t>
            </a:r>
            <a:r>
              <a:rPr lang="en-US" altLang="zh-CN" sz="2000"/>
              <a:t>), a _________(</a:t>
            </a:r>
            <a:r>
              <a:rPr lang="zh-CN" altLang="en-US" sz="2000"/>
              <a:t>卫生间</a:t>
            </a:r>
            <a:r>
              <a:rPr lang="en-US" altLang="zh-CN" sz="2000"/>
              <a:t>) and a beautiful _______(</a:t>
            </a:r>
            <a:r>
              <a:rPr lang="zh-CN" altLang="en-US" sz="2000"/>
              <a:t>花园</a:t>
            </a:r>
            <a:r>
              <a:rPr lang="en-US" altLang="zh-CN" sz="2000" smtClean="0"/>
              <a:t>).there are hundreds of flowers in it.</a:t>
            </a:r>
            <a:endParaRPr lang="en-US" altLang="zh-CN" sz="2000"/>
          </a:p>
          <a:p>
            <a:r>
              <a:rPr lang="en-US" altLang="zh-CN" sz="2000"/>
              <a:t>________________(</a:t>
            </a:r>
            <a:r>
              <a:rPr lang="zh-CN" altLang="en-US" sz="2000"/>
              <a:t>在二楼</a:t>
            </a:r>
            <a:r>
              <a:rPr lang="en-US" altLang="zh-CN" sz="2000"/>
              <a:t>), there are four_________(</a:t>
            </a:r>
            <a:r>
              <a:rPr lang="zh-CN" altLang="en-US" sz="2000"/>
              <a:t>卧室</a:t>
            </a:r>
            <a:r>
              <a:rPr lang="en-US" altLang="zh-CN" sz="2000"/>
              <a:t>), a ______(</a:t>
            </a:r>
            <a:r>
              <a:rPr lang="zh-CN" altLang="en-US" sz="2000"/>
              <a:t>书房</a:t>
            </a:r>
            <a:r>
              <a:rPr lang="en-US" altLang="zh-CN" sz="2000"/>
              <a:t>), two big _________</a:t>
            </a:r>
          </a:p>
          <a:p>
            <a:r>
              <a:rPr lang="en-US" altLang="zh-CN" sz="2000"/>
              <a:t>(</a:t>
            </a:r>
            <a:r>
              <a:rPr lang="zh-CN" altLang="en-US" sz="2000"/>
              <a:t>阳台</a:t>
            </a:r>
            <a:r>
              <a:rPr lang="en-US" altLang="zh-CN" sz="2000"/>
              <a:t>) and three _________(</a:t>
            </a:r>
            <a:r>
              <a:rPr lang="zh-CN" altLang="en-US" sz="2000"/>
              <a:t>卫生间</a:t>
            </a:r>
            <a:r>
              <a:rPr lang="en-US" altLang="zh-CN" sz="2000"/>
              <a:t>).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71950" y="2653665"/>
            <a:ext cx="4020185" cy="3784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/>
              <a:t>The building is ___________</a:t>
            </a:r>
          </a:p>
          <a:p>
            <a:r>
              <a:rPr lang="en-US" altLang="zh-CN" sz="2000"/>
              <a:t>(</a:t>
            </a:r>
            <a:r>
              <a:rPr lang="zh-CN" altLang="en-US" sz="2000"/>
              <a:t>在</a:t>
            </a:r>
            <a:r>
              <a:rPr lang="en-US" altLang="zh-CN" sz="2000"/>
              <a:t>...</a:t>
            </a:r>
            <a:r>
              <a:rPr lang="zh-CN" altLang="en-US" sz="2000"/>
              <a:t>中心</a:t>
            </a:r>
            <a:r>
              <a:rPr lang="en-US" altLang="zh-CN" sz="2000"/>
              <a:t>) of the city.</a:t>
            </a:r>
          </a:p>
          <a:p>
            <a:r>
              <a:rPr lang="en-US" altLang="zh-CN" sz="2000"/>
              <a:t>The flat is ______________(</a:t>
            </a:r>
            <a:r>
              <a:rPr lang="zh-CN" altLang="en-US" sz="2000"/>
              <a:t>在五楼</a:t>
            </a:r>
            <a:r>
              <a:rPr lang="en-US" altLang="zh-CN" sz="2000"/>
              <a:t>). It is not very big, but it has a big living room and a _____________(</a:t>
            </a:r>
            <a:r>
              <a:rPr lang="zh-CN" altLang="en-US" sz="2000"/>
              <a:t>游泳池</a:t>
            </a:r>
            <a:r>
              <a:rPr lang="en-US" altLang="zh-CN" sz="2000"/>
              <a:t>). There are three bedrooms and two balconies.</a:t>
            </a:r>
          </a:p>
          <a:p>
            <a:r>
              <a:rPr lang="en-US" altLang="zh-CN" sz="2000"/>
              <a:t>We can _______________(</a:t>
            </a:r>
            <a:r>
              <a:rPr lang="zh-CN" altLang="en-US" sz="2000"/>
              <a:t>向</a:t>
            </a:r>
          </a:p>
          <a:p>
            <a:r>
              <a:rPr lang="zh-CN" altLang="en-US" sz="2000"/>
              <a:t>外看见海</a:t>
            </a:r>
            <a:r>
              <a:rPr lang="en-US" altLang="zh-CN" sz="2000"/>
              <a:t>) from the balcony and _______________(</a:t>
            </a:r>
            <a:r>
              <a:rPr lang="zh-CN" altLang="en-US" sz="2000"/>
              <a:t>享用茶水</a:t>
            </a:r>
            <a:r>
              <a:rPr lang="en-US" altLang="zh-CN" sz="2000"/>
              <a:t>) there.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30870" y="2648585"/>
            <a:ext cx="3827780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/>
              <a:t>The house locates in a town 15 ________(</a:t>
            </a:r>
            <a:r>
              <a:rPr lang="zh-CN" altLang="en-US" sz="2000"/>
              <a:t>英里</a:t>
            </a:r>
            <a:r>
              <a:rPr lang="en-US" altLang="zh-CN" sz="2000"/>
              <a:t>) from the city centre and _____________(</a:t>
            </a:r>
            <a:r>
              <a:rPr lang="zh-CN" altLang="en-US" sz="2000"/>
              <a:t>有</a:t>
            </a:r>
            <a:r>
              <a:rPr lang="en-US" altLang="zh-CN" sz="2000"/>
              <a:t>...</a:t>
            </a:r>
            <a:r>
              <a:rPr lang="zh-CN" altLang="en-US" sz="2000"/>
              <a:t>面积</a:t>
            </a:r>
            <a:r>
              <a:rPr lang="en-US" altLang="zh-CN" sz="2000"/>
              <a:t>) 400 </a:t>
            </a:r>
            <a:r>
              <a:rPr lang="en-US" altLang="zh-CN" sz="2000" b="1"/>
              <a:t>square </a:t>
            </a:r>
            <a:r>
              <a:rPr lang="en-US" altLang="zh-CN" sz="2000" b="1" smtClean="0"/>
              <a:t>meters</a:t>
            </a:r>
            <a:r>
              <a:rPr lang="en-US" altLang="zh-CN" sz="2000" smtClean="0"/>
              <a:t>. </a:t>
            </a:r>
            <a:r>
              <a:rPr lang="en-US" altLang="zh-CN" sz="2000"/>
              <a:t>It is ___________(</a:t>
            </a:r>
            <a:r>
              <a:rPr lang="zh-CN" altLang="en-US" sz="2000"/>
              <a:t>在</a:t>
            </a:r>
            <a:r>
              <a:rPr lang="en-US" altLang="zh-CN" sz="2000"/>
              <a:t>...</a:t>
            </a:r>
            <a:r>
              <a:rPr lang="zh-CN" altLang="en-US" sz="2000"/>
              <a:t>脚下</a:t>
            </a:r>
            <a:r>
              <a:rPr lang="en-US" altLang="zh-CN" sz="2000"/>
              <a:t>) a hill.</a:t>
            </a:r>
          </a:p>
          <a:p>
            <a:r>
              <a:rPr lang="en-US" altLang="zh-CN" sz="2000"/>
              <a:t>It has a lot of rooms and a big ________(</a:t>
            </a:r>
            <a:r>
              <a:rPr lang="zh-CN" altLang="en-US" sz="2000"/>
              <a:t>停车场</a:t>
            </a:r>
            <a:r>
              <a:rPr lang="en-US" altLang="zh-CN" sz="2000"/>
              <a:t>) on the first floor. So everyone can have a bedroom _________(</a:t>
            </a:r>
            <a:r>
              <a:rPr lang="zh-CN" altLang="en-US" sz="2000"/>
              <a:t>属于</a:t>
            </a:r>
          </a:p>
          <a:p>
            <a:r>
              <a:rPr lang="zh-CN" altLang="en-US" sz="2000"/>
              <a:t>他自己的</a:t>
            </a:r>
            <a:r>
              <a:rPr lang="en-US" altLang="zh-CN" sz="2000"/>
              <a:t>) and it has enough room for the cars.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5260" y="3287395"/>
            <a:ext cx="201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On the first floor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91235" y="3585845"/>
            <a:ext cx="1523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living room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4310" y="3893820"/>
            <a:ext cx="1002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kitchen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18360" y="3896995"/>
            <a:ext cx="131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bathroom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14600" y="4220845"/>
            <a:ext cx="1056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garden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1920" y="5090795"/>
            <a:ext cx="2639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On the second floor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93510" y="5394294"/>
            <a:ext cx="163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bedrooms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9490" y="5670197"/>
            <a:ext cx="163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study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820987" y="5702482"/>
            <a:ext cx="1310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balconies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04937" y="5976041"/>
            <a:ext cx="163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bathrooms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927725" y="2654300"/>
            <a:ext cx="1604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in the centre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05755" y="3292475"/>
            <a:ext cx="2125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on the fifth floor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229100" y="4204970"/>
            <a:ext cx="1979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swimming pool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094605" y="5116195"/>
            <a:ext cx="2223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look out at the sea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229100" y="5719445"/>
            <a:ext cx="2223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enjoy a cup of tea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355330" y="2972435"/>
            <a:ext cx="908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miles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613265" y="3244850"/>
            <a:ext cx="1804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7030A0"/>
                </a:solidFill>
              </a:rPr>
              <a:t>has an area of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355330" y="3918776"/>
            <a:ext cx="1601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at the foot of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269357" y="4534741"/>
            <a:ext cx="1200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car park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423045" y="5071806"/>
            <a:ext cx="172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solidFill>
                  <a:srgbClr val="7030A0"/>
                </a:solidFill>
              </a:rPr>
              <a:t>of his own</a:t>
            </a:r>
            <a:endParaRPr lang="en-US" altLang="zh-CN" b="1">
              <a:solidFill>
                <a:srgbClr val="7030A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191635" y="3295015"/>
            <a:ext cx="3255010" cy="347345"/>
          </a:xfrm>
          <a:prstGeom prst="round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8879205" y="3634931"/>
            <a:ext cx="2372995" cy="347345"/>
          </a:xfrm>
          <a:prstGeom prst="round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31178" y="4528820"/>
            <a:ext cx="3396878" cy="347345"/>
          </a:xfrm>
          <a:prstGeom prst="round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 descr="校微(1)"/>
          <p:cNvPicPr>
            <a:picLocks noChangeAspect="1"/>
          </p:cNvPicPr>
          <p:nvPr/>
        </p:nvPicPr>
        <p:blipFill>
          <a:blip r:embed="rId5"/>
          <a:srcRect l="19567" t="8099" r="20798" b="6926"/>
          <a:stretch>
            <a:fillRect/>
          </a:stretch>
        </p:blipFill>
        <p:spPr>
          <a:xfrm>
            <a:off x="11386820" y="50800"/>
            <a:ext cx="621030" cy="581660"/>
          </a:xfrm>
          <a:prstGeom prst="ellipse">
            <a:avLst/>
          </a:prstGeom>
        </p:spPr>
      </p:pic>
      <p:sp>
        <p:nvSpPr>
          <p:cNvPr id="36" name="标题 1"/>
          <p:cNvSpPr txBox="1"/>
          <p:nvPr/>
        </p:nvSpPr>
        <p:spPr>
          <a:xfrm>
            <a:off x="4348309" y="2032975"/>
            <a:ext cx="7767849" cy="52026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0000" tIns="46800" rIns="90000" bIns="46800" rtlCol="0" anchor="ctr" anchorCtr="0">
            <a:normAutofit fontScale="82500" lnSpcReduction="2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700" smtClean="0">
                <a:solidFill>
                  <a:schemeClr val="tx1"/>
                </a:solidFill>
              </a:rPr>
              <a:t>It has 400 square meters in size/area</a:t>
            </a:r>
            <a:r>
              <a:rPr lang="en-US" altLang="zh-CN" smtClean="0">
                <a:solidFill>
                  <a:schemeClr val="tx1"/>
                </a:solidFill>
              </a:rPr>
              <a:t>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7" name="标题 1"/>
          <p:cNvSpPr txBox="1"/>
          <p:nvPr/>
        </p:nvSpPr>
        <p:spPr>
          <a:xfrm>
            <a:off x="6379586" y="5427969"/>
            <a:ext cx="5736572" cy="47143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0000" tIns="46800" rIns="90000" bIns="46800" rtlCol="0" anchor="ctr" anchorCtr="0">
            <a:normAutofit fontScale="97500" lnSpcReduction="1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smtClean="0">
                <a:solidFill>
                  <a:schemeClr val="tx1"/>
                </a:solidFill>
              </a:rPr>
              <a:t>Everyone has his own bedroom.</a:t>
            </a:r>
            <a:endParaRPr lang="en-US" altLang="zh-CN" sz="24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2"/>
      <p:bldP spid="29" grpId="2"/>
      <p:bldP spid="33" grpId="2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8" y="332463"/>
            <a:ext cx="8715974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altLang="zh-CN" smtClean="0">
                <a:solidFill>
                  <a:schemeClr val="tx1"/>
                </a:solidFill>
              </a:rPr>
              <a:t>Cardinal numbers &amp; ordinal numbers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1490345"/>
            <a:ext cx="12192000" cy="475932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smtClean="0">
                <a:solidFill>
                  <a:schemeClr val="tx1"/>
                </a:solidFill>
              </a:rPr>
              <a:t>  1. </a:t>
            </a:r>
            <a:r>
              <a:rPr kumimoji="1" lang="en-US" altLang="zh-CN" sz="3600" b="1" smtClean="0">
                <a:solidFill>
                  <a:schemeClr val="tx1"/>
                </a:solidFill>
                <a:sym typeface="+mn-ea"/>
              </a:rPr>
              <a:t>The house has an area of </a:t>
            </a:r>
            <a:r>
              <a:rPr kumimoji="1" lang="en-US" altLang="zh-CN" sz="3600" b="1" u="sng" smtClean="0">
                <a:solidFill>
                  <a:srgbClr val="C00000"/>
                </a:solidFill>
                <a:sym typeface="+mn-ea"/>
              </a:rPr>
              <a:t>400 </a:t>
            </a:r>
            <a:r>
              <a:rPr kumimoji="1" lang="en-US" altLang="zh-CN" sz="3600" b="1" u="sng" smtClean="0">
                <a:solidFill>
                  <a:schemeClr val="tx1"/>
                </a:solidFill>
                <a:sym typeface="+mn-ea"/>
              </a:rPr>
              <a:t>square metres</a:t>
            </a:r>
            <a:r>
              <a:rPr kumimoji="1" lang="en-US" altLang="zh-CN" sz="3600" b="1" smtClean="0">
                <a:solidFill>
                  <a:schemeClr val="tx1"/>
                </a:solidFill>
              </a:rPr>
              <a:t>.</a:t>
            </a:r>
            <a:endParaRPr kumimoji="1" lang="zh-CN" altLang="en-US" sz="3600" b="1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kumimoji="1" lang="en-US" altLang="zh-CN" sz="3600" b="1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smtClean="0">
                <a:solidFill>
                  <a:schemeClr val="tx1"/>
                </a:solidFill>
              </a:rPr>
              <a:t>  2. The flat is on </a:t>
            </a:r>
            <a:r>
              <a:rPr kumimoji="1" lang="en-US" altLang="zh-CN" sz="3600" b="1" u="sng" smtClean="0">
                <a:solidFill>
                  <a:schemeClr val="tx1"/>
                </a:solidFill>
              </a:rPr>
              <a:t>the</a:t>
            </a:r>
            <a:r>
              <a:rPr kumimoji="1" lang="en-US" altLang="zh-CN" sz="3600" b="1" u="sng" smtClean="0">
                <a:solidFill>
                  <a:srgbClr val="C00000"/>
                </a:solidFill>
              </a:rPr>
              <a:t> fifth </a:t>
            </a:r>
            <a:r>
              <a:rPr kumimoji="1" lang="en-US" altLang="zh-CN" sz="3600" b="1" u="sng" smtClean="0">
                <a:solidFill>
                  <a:schemeClr val="tx1"/>
                </a:solidFill>
              </a:rPr>
              <a:t>floor</a:t>
            </a:r>
            <a:r>
              <a:rPr kumimoji="1" lang="en-US" altLang="zh-CN" sz="3600" b="1" smtClean="0">
                <a:solidFill>
                  <a:schemeClr val="tx1"/>
                </a:solidFill>
              </a:rPr>
              <a:t>.</a:t>
            </a:r>
            <a:endParaRPr kumimoji="1" lang="zh-CN" altLang="en-US" sz="3600" b="1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smtClean="0">
                <a:solidFill>
                  <a:schemeClr val="tx1"/>
                </a:solidFill>
              </a:rPr>
              <a:t>  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3600" b="1" smtClean="0">
                <a:solidFill>
                  <a:schemeClr val="tx1"/>
                </a:solidFill>
              </a:rPr>
              <a:t>  3. </a:t>
            </a:r>
            <a:r>
              <a:rPr kumimoji="1" lang="en-US" altLang="zh-CN" sz="3600" b="1" smtClean="0">
                <a:solidFill>
                  <a:schemeClr val="tx1"/>
                </a:solidFill>
                <a:sym typeface="+mn-ea"/>
              </a:rPr>
              <a:t>There are </a:t>
            </a:r>
            <a:r>
              <a:rPr kumimoji="1" lang="en-US" altLang="zh-CN" sz="3600" b="1" u="sng" smtClean="0">
                <a:solidFill>
                  <a:srgbClr val="C00000"/>
                </a:solidFill>
                <a:sym typeface="+mn-ea"/>
              </a:rPr>
              <a:t>hundred</a:t>
            </a:r>
            <a:r>
              <a:rPr kumimoji="1" lang="en-US" altLang="zh-CN" sz="3600" b="1" u="sng" smtClean="0">
                <a:solidFill>
                  <a:srgbClr val="0070C0"/>
                </a:solidFill>
                <a:sym typeface="+mn-ea"/>
              </a:rPr>
              <a:t>s</a:t>
            </a:r>
            <a:r>
              <a:rPr kumimoji="1" lang="en-US" altLang="zh-CN" sz="3600" b="1" u="sng" smtClean="0">
                <a:solidFill>
                  <a:srgbClr val="C00000"/>
                </a:solidFill>
                <a:sym typeface="+mn-ea"/>
              </a:rPr>
              <a:t> of</a:t>
            </a:r>
            <a:r>
              <a:rPr kumimoji="1" lang="en-US" altLang="zh-CN" sz="3600" b="1" smtClean="0">
                <a:solidFill>
                  <a:schemeClr val="tx1"/>
                </a:solidFill>
                <a:sym typeface="+mn-ea"/>
              </a:rPr>
              <a:t> flowers</a:t>
            </a:r>
            <a:r>
              <a:rPr kumimoji="1" lang="en-US" altLang="zh-CN" sz="3600" b="1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23493" y="2066845"/>
            <a:ext cx="1071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基数</a:t>
            </a:r>
            <a:r>
              <a:rPr lang="zh-CN" altLang="en-US" sz="2800" b="1" smtClean="0"/>
              <a:t>词</a:t>
            </a:r>
            <a:r>
              <a:rPr lang="en-US" altLang="zh-CN" sz="2800" b="1" smtClean="0"/>
              <a:t>(cardinal numbers)---the </a:t>
            </a:r>
            <a:r>
              <a:rPr lang="en-US" altLang="zh-CN" sz="2800" b="1" smtClean="0">
                <a:solidFill>
                  <a:srgbClr val="0070C0"/>
                </a:solidFill>
              </a:rPr>
              <a:t>numbers</a:t>
            </a:r>
            <a:r>
              <a:rPr lang="en-US" altLang="zh-CN" sz="2800" b="1" smtClean="0"/>
              <a:t> of people or things</a:t>
            </a:r>
            <a:r>
              <a:rPr lang="zh-CN" altLang="en-US" sz="2800" b="1" smtClean="0"/>
              <a:t> 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991673" y="3343910"/>
            <a:ext cx="10560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序数</a:t>
            </a:r>
            <a:r>
              <a:rPr lang="zh-CN" altLang="en-US" sz="2800" b="1" smtClean="0"/>
              <a:t>词</a:t>
            </a:r>
            <a:r>
              <a:rPr lang="en-US" altLang="zh-CN" sz="2800" b="1" smtClean="0"/>
              <a:t>(ordinal numbers)---- to </a:t>
            </a:r>
            <a:r>
              <a:rPr lang="en-US" altLang="zh-CN" sz="2800" b="1" smtClean="0">
                <a:solidFill>
                  <a:srgbClr val="0070C0"/>
                </a:solidFill>
              </a:rPr>
              <a:t>order</a:t>
            </a:r>
            <a:r>
              <a:rPr lang="en-US" altLang="zh-CN" sz="2800" b="1" smtClean="0"/>
              <a:t> things</a:t>
            </a:r>
            <a:r>
              <a:rPr lang="zh-CN" altLang="en-US" sz="2800" b="1" smtClean="0"/>
              <a:t> </a:t>
            </a:r>
            <a:r>
              <a:rPr lang="en-US" altLang="zh-CN" sz="2800" b="1" smtClean="0"/>
              <a:t>and</a:t>
            </a:r>
            <a:r>
              <a:rPr lang="zh-CN" altLang="en-US" sz="2800" b="1" smtClean="0"/>
              <a:t> </a:t>
            </a:r>
            <a:r>
              <a:rPr lang="en-US" altLang="zh-CN" sz="2800" b="1" smtClean="0"/>
              <a:t>events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3503294" y="4716780"/>
            <a:ext cx="6078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不确定的</a:t>
            </a:r>
            <a:r>
              <a:rPr lang="zh-CN" altLang="en-US" sz="2800" b="1" smtClean="0"/>
              <a:t>数字</a:t>
            </a:r>
            <a:r>
              <a:rPr lang="en-US" altLang="zh-CN" sz="2800" b="1" smtClean="0"/>
              <a:t>(uncertain numbers)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365125" y="5330190"/>
            <a:ext cx="11461750" cy="110799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smtClean="0"/>
              <a:t>Tips:</a:t>
            </a:r>
            <a:r>
              <a:rPr lang="zh-CN" altLang="en-US" sz="3000" b="1" smtClean="0"/>
              <a:t>具体数字后</a:t>
            </a:r>
            <a:r>
              <a:rPr lang="en-US" altLang="zh-CN" sz="3000" b="1" smtClean="0"/>
              <a:t>,hundred,thousands,million,billion</a:t>
            </a:r>
            <a:r>
              <a:rPr lang="zh-CN" altLang="en-US" sz="3000" b="1" smtClean="0"/>
              <a:t>后不加</a:t>
            </a:r>
            <a:r>
              <a:rPr lang="en-US" altLang="zh-CN" sz="3000" b="1" smtClean="0"/>
              <a:t>s;</a:t>
            </a:r>
            <a:r>
              <a:rPr lang="zh-CN" altLang="en-US" sz="3000" b="1" smtClean="0"/>
              <a:t>不确定数字在固定搭配中，</a:t>
            </a:r>
            <a:r>
              <a:rPr lang="en-US" altLang="zh-CN" sz="3000" b="1" smtClean="0"/>
              <a:t>hundred</a:t>
            </a:r>
            <a:r>
              <a:rPr lang="zh-CN" altLang="en-US" sz="3000" b="1" smtClean="0"/>
              <a:t>等后加</a:t>
            </a:r>
            <a:r>
              <a:rPr lang="en-US" altLang="zh-CN" sz="3000" b="1" smtClean="0"/>
              <a:t>s</a:t>
            </a:r>
            <a:r>
              <a:rPr lang="zh-CN" altLang="en-US" sz="3000" b="1" smtClean="0"/>
              <a:t>再加</a:t>
            </a:r>
            <a:r>
              <a:rPr lang="en-US" altLang="zh-CN" sz="3000" b="1" smtClean="0"/>
              <a:t>of </a:t>
            </a:r>
            <a:endParaRPr lang="en-US" altLang="zh-CN" sz="3000" b="1"/>
          </a:p>
        </p:txBody>
      </p:sp>
      <p:sp>
        <p:nvSpPr>
          <p:cNvPr id="8" name="文本框 7"/>
          <p:cNvSpPr txBox="1"/>
          <p:nvPr/>
        </p:nvSpPr>
        <p:spPr>
          <a:xfrm>
            <a:off x="4442237" y="1051390"/>
            <a:ext cx="7559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solidFill>
                  <a:srgbClr val="0070C0"/>
                </a:solidFill>
              </a:rPr>
              <a:t>Four</a:t>
            </a:r>
            <a:r>
              <a:rPr lang="zh-CN" altLang="en-US" sz="2800" b="1" smtClean="0">
                <a:solidFill>
                  <a:srgbClr val="0070C0"/>
                </a:solidFill>
              </a:rPr>
              <a:t> </a:t>
            </a:r>
            <a:r>
              <a:rPr lang="en-US" altLang="zh-CN" sz="2800" b="1" smtClean="0">
                <a:solidFill>
                  <a:srgbClr val="0070C0"/>
                </a:solidFill>
              </a:rPr>
              <a:t>hundred</a:t>
            </a:r>
            <a:r>
              <a:rPr lang="zh-CN" altLang="en-US" sz="2800" b="1"/>
              <a:t>确定的数字</a:t>
            </a:r>
            <a:r>
              <a:rPr lang="en-US" altLang="zh-CN" sz="2800" b="1" smtClean="0">
                <a:solidFill>
                  <a:srgbClr val="0070C0"/>
                </a:solidFill>
              </a:rPr>
              <a:t>(</a:t>
            </a:r>
            <a:r>
              <a:rPr lang="en-US" altLang="zh-CN" sz="2800" b="1" smtClean="0"/>
              <a:t>certain numbers)</a:t>
            </a:r>
            <a:endParaRPr lang="zh-CN" altLang="en-US" sz="2800" b="1"/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2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270" y="387985"/>
            <a:ext cx="2964815" cy="70548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kumimoji="1" lang="zh-CN" altLang="en-US" smtClean="0"/>
              <a:t>直击中考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5" y="1428115"/>
            <a:ext cx="11283315" cy="4747260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kumimoji="1" lang="en-US" altLang="zh-CN" sz="2400" b="1">
                <a:solidFill>
                  <a:schemeClr val="tx1"/>
                </a:solidFill>
              </a:rPr>
              <a:t>Simon is a young man in his </a:t>
            </a:r>
            <a:r>
              <a:rPr kumimoji="1" lang="en-US" altLang="zh-CN" sz="2400" b="1">
                <a:solidFill>
                  <a:schemeClr val="tx1"/>
                </a:solidFill>
                <a:sym typeface="+mn-ea"/>
              </a:rPr>
              <a:t>________(twenty). He is </a:t>
            </a:r>
            <a:r>
              <a:rPr kumimoji="1" lang="en-US" altLang="zh-CN" sz="2400" b="1">
                <a:solidFill>
                  <a:schemeClr val="tx1"/>
                </a:solidFill>
              </a:rPr>
              <a:t>looking for a new home for his family. </a:t>
            </a:r>
            <a:r>
              <a:rPr kumimoji="1" lang="en-US" altLang="zh-CN" sz="2400" b="1">
                <a:solidFill>
                  <a:schemeClr val="tx1"/>
                </a:solidFill>
                <a:sym typeface="+mn-ea"/>
              </a:rPr>
              <a:t>They like to take a walk after supper. So Simon wants a home with ___________(</a:t>
            </a:r>
            <a:r>
              <a:rPr kumimoji="1" lang="zh-CN" altLang="en-US" sz="2400" b="1">
                <a:solidFill>
                  <a:schemeClr val="tx1"/>
                </a:solidFill>
                <a:sym typeface="+mn-ea"/>
              </a:rPr>
              <a:t>数百</a:t>
            </a:r>
            <a:r>
              <a:rPr kumimoji="1" lang="en-US" altLang="zh-CN" sz="2400" b="1">
                <a:solidFill>
                  <a:schemeClr val="tx1"/>
                </a:solidFill>
                <a:sym typeface="+mn-ea"/>
              </a:rPr>
              <a:t>) trees around.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r>
              <a:rPr kumimoji="1" lang="en-US" altLang="zh-CN" sz="2400" b="1">
                <a:solidFill>
                  <a:schemeClr val="tx1"/>
                </a:solidFill>
                <a:sym typeface="+mn-ea"/>
              </a:rPr>
              <a:t>Next Friday, his family are going to celebrate his grandma’s ________(ninety) </a:t>
            </a:r>
            <a:r>
              <a:rPr kumimoji="1" lang="en-US" altLang="zh-CN" sz="2400" b="1">
                <a:solidFill>
                  <a:srgbClr val="0070C0"/>
                </a:solidFill>
                <a:sym typeface="+mn-ea"/>
              </a:rPr>
              <a:t>birthday</a:t>
            </a:r>
            <a:r>
              <a:rPr kumimoji="1" lang="en-US" altLang="zh-CN" sz="2400" b="1" smtClean="0">
                <a:solidFill>
                  <a:schemeClr val="tx1"/>
                </a:solidFill>
                <a:sym typeface="+mn-ea"/>
              </a:rPr>
              <a:t>. </a:t>
            </a:r>
            <a:r>
              <a:rPr kumimoji="1" lang="en-US" altLang="zh-CN" sz="2400" b="1" smtClean="0">
                <a:solidFill>
                  <a:schemeClr val="tx1"/>
                </a:solidFill>
              </a:rPr>
              <a:t>They </a:t>
            </a:r>
            <a:r>
              <a:rPr kumimoji="1" lang="en-US" altLang="zh-CN" sz="2400" b="1">
                <a:solidFill>
                  <a:schemeClr val="tx1"/>
                </a:solidFill>
              </a:rPr>
              <a:t>have prepared ______</a:t>
            </a:r>
            <a:r>
              <a:rPr kumimoji="1" lang="en-US" altLang="zh-CN" sz="2400" b="1">
                <a:solidFill>
                  <a:schemeClr val="tx1"/>
                </a:solidFill>
                <a:sym typeface="+mn-ea"/>
              </a:rPr>
              <a:t>(ninth) presents for her. So he needs large rooms. </a:t>
            </a:r>
            <a:endParaRPr kumimoji="1" lang="en-US" altLang="zh-CN" sz="2400" b="1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sz="2400" b="1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94350" y="1477010"/>
            <a:ext cx="148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twenties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599170" y="3515995"/>
            <a:ext cx="1000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nine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57250" y="3515995"/>
            <a:ext cx="1510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ninetieth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14925" y="2440305"/>
            <a:ext cx="2343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hundreds of</a:t>
            </a:r>
          </a:p>
        </p:txBody>
      </p:sp>
      <p:pic>
        <p:nvPicPr>
          <p:cNvPr id="19" name="图片 18" descr="校微(1)"/>
          <p:cNvPicPr>
            <a:picLocks noChangeAspect="1"/>
          </p:cNvPicPr>
          <p:nvPr/>
        </p:nvPicPr>
        <p:blipFill>
          <a:blip r:embed="rId2"/>
          <a:srcRect l="19567" t="8099" r="20798" b="6926"/>
          <a:stretch>
            <a:fillRect/>
          </a:stretch>
        </p:blipFill>
        <p:spPr>
          <a:xfrm>
            <a:off x="10993755" y="94615"/>
            <a:ext cx="1008380" cy="943610"/>
          </a:xfrm>
          <a:prstGeom prst="ellips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tags/tag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3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3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4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4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5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6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custom20205081_1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空白演示"/>
  <p:tag name="KSO_WM_UNIT_SHOW_EDIT_AREA_INDICATION" val="1"/>
  <p:tag name="KSO_WM_UNIT_TYPE" val="a"/>
  <p:tag name="KSO_WM_UNIT_VALUE" val="28"/>
</p:tagLst>
</file>

<file path=ppt/tags/tag64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65.xml><?xml version="1.0" encoding="utf-8"?>
<p:tagLst xmlns:p="http://schemas.openxmlformats.org/presentationml/2006/main">
  <p:tag name="KSO_WM_UNIT_PLACING_PICTURE_USER_VIEWPORT" val="{&quot;height&quot;:4248,&quot;width&quot;:3492}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0.xml><?xml version="1.0" encoding="utf-8"?>
<p:tagLst xmlns:p="http://schemas.openxmlformats.org/presentationml/2006/main">
  <p:tag name="KSO_WM_UNIT_PLACING_PICTURE_USER_VIEWPORT" val="{&quot;height&quot;:4248,&quot;width&quot;:3492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UNIT_PLACING_PICTURE_USER_VIEWPORT" val="{&quot;height&quot;:4248,&quot;width&quot;:3492}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PLACING_PICTURE_USER_VIEWPORT" val="{&quot;height&quot;:2718,&quot;width&quot;:3615}"/>
</p:tagLst>
</file>

<file path=ppt/tags/tag77.xml><?xml version="1.0" encoding="utf-8"?>
<p:tagLst xmlns:p="http://schemas.openxmlformats.org/presentationml/2006/main">
  <p:tag name="KSO_WM_UNIT_PLACING_PICTURE_USER_VIEWPORT" val="{&quot;height&quot;:2718,&quot;width&quot;:3615}"/>
</p:tagLst>
</file>

<file path=ppt/tags/tag78.xml><?xml version="1.0" encoding="utf-8"?>
<p:tagLst xmlns:p="http://schemas.openxmlformats.org/presentationml/2006/main">
  <p:tag name="KSO_WM_UNIT_PLACING_PICTURE_USER_VIEWPORT" val="{&quot;height&quot;:2718,&quot;width&quot;:3615}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UNIT_PLACING_PICTURE_USER_VIEWPORT" val="{&quot;height&quot;:4357,&quot;width&quot;:5429}"/>
</p:tagLst>
</file>

<file path=ppt/tags/tag82.xml><?xml version="1.0" encoding="utf-8"?>
<p:tagLst xmlns:p="http://schemas.openxmlformats.org/presentationml/2006/main">
  <p:tag name="KSO_WM_UNIT_PLACING_PICTURE_USER_VIEWPORT" val="{&quot;height&quot;:3755,&quot;width&quot;:4646}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UNIT_TABLE_BEAUTIFY" val="smartTable{d8f9c090-8f59-4523-84e9-44f426dc33bf}"/>
  <p:tag name="TABLE_ENDDRAG_ORIGIN_RECT" val="849*281"/>
  <p:tag name="TABLE_ENDDRAG_RECT" val="22*169*849*2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TABLE_BEAUTIFY" val="smartTable{e5e17318-7869-404d-9c30-7807519feb17}"/>
</p:tagLst>
</file>

<file path=ppt/tags/tag88.xml><?xml version="1.0" encoding="utf-8"?>
<p:tagLst xmlns:p="http://schemas.openxmlformats.org/presentationml/2006/main">
  <p:tag name="KSO_WM_UNIT_PLACING_PICTURE_USER_VIEWPORT" val="{&quot;height&quot;:3134,&quot;width&quot;:3455}"/>
</p:tagLst>
</file>

<file path=ppt/tags/tag89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217</Paragraphs>
  <Slides>24</Slides>
  <Notes>1</Notes>
  <TotalTime>0</TotalTime>
  <HiddenSlides>0</HiddenSlides>
  <MMClips>1</MMClips>
  <ScaleCrop>0</ScaleCrop>
  <HeadingPairs>
    <vt:vector baseType="variant" size="6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baseType="lpstr" size="32">
      <vt:lpstr>Arial</vt:lpstr>
      <vt:lpstr>微软雅黑</vt:lpstr>
      <vt:lpstr>Wingdings</vt:lpstr>
      <vt:lpstr>Calibri Light</vt:lpstr>
      <vt:lpstr>Calibri</vt:lpstr>
      <vt:lpstr>宋体</vt:lpstr>
      <vt:lpstr>Times New Roman</vt:lpstr>
      <vt:lpstr>Office 主题​​</vt:lpstr>
      <vt:lpstr>7B Unit1-2  RevisionDream homes&amp; Neighbours </vt:lpstr>
      <vt:lpstr>情景问答 </vt:lpstr>
      <vt:lpstr>PowerPoint Presentation</vt:lpstr>
      <vt:lpstr>Rooms &amp; Activities</vt:lpstr>
      <vt:lpstr> Simon’s Dream Home (口语朗读30)</vt:lpstr>
      <vt:lpstr>Countries &amp; capitals</vt:lpstr>
      <vt:lpstr>Which house do you like best?</vt:lpstr>
      <vt:lpstr>Cardinal numbers &amp; ordinal numbers</vt:lpstr>
      <vt:lpstr>直击中考</vt:lpstr>
      <vt:lpstr>  A good neighbourhood</vt:lpstr>
      <vt:lpstr> Neighbours &amp; Jobs </vt:lpstr>
      <vt:lpstr>   Neighbours&amp;volunteers</vt:lpstr>
      <vt:lpstr>PowerPoint Presentation</vt:lpstr>
      <vt:lpstr>PowerPoint Presentation</vt:lpstr>
      <vt:lpstr>PowerPoint Presentation</vt:lpstr>
      <vt:lpstr>   A “helping hands” meeting </vt:lpstr>
      <vt:lpstr>  Simple future tense</vt:lpstr>
      <vt:lpstr>话题14 邻居 Neighbours</vt:lpstr>
      <vt:lpstr>PowerPoint Presentation</vt:lpstr>
      <vt:lpstr>Writing</vt:lpstr>
      <vt:lpstr>Writing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2022-12-06T10:48:23.965</cp:lastPrinted>
  <dcterms:created xsi:type="dcterms:W3CDTF">2022-12-06T10:48:23Z</dcterms:created>
  <dcterms:modified xsi:type="dcterms:W3CDTF">2022-12-06T02:49:22Z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